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sldIdLst>
    <p:sldId id="257" r:id="rId2"/>
    <p:sldId id="256" r:id="rId3"/>
    <p:sldId id="282" r:id="rId4"/>
    <p:sldId id="283" r:id="rId5"/>
    <p:sldId id="260" r:id="rId6"/>
    <p:sldId id="258" r:id="rId7"/>
    <p:sldId id="259" r:id="rId8"/>
    <p:sldId id="262" r:id="rId9"/>
    <p:sldId id="261" r:id="rId10"/>
    <p:sldId id="263" r:id="rId11"/>
    <p:sldId id="264" r:id="rId12"/>
    <p:sldId id="277" r:id="rId13"/>
    <p:sldId id="284" r:id="rId14"/>
    <p:sldId id="278" r:id="rId15"/>
    <p:sldId id="279" r:id="rId16"/>
    <p:sldId id="285" r:id="rId17"/>
    <p:sldId id="286" r:id="rId18"/>
    <p:sldId id="265" r:id="rId19"/>
    <p:sldId id="266" r:id="rId20"/>
    <p:sldId id="288" r:id="rId21"/>
    <p:sldId id="267" r:id="rId22"/>
    <p:sldId id="281" r:id="rId23"/>
    <p:sldId id="287" r:id="rId24"/>
    <p:sldId id="268" r:id="rId25"/>
    <p:sldId id="269" r:id="rId26"/>
    <p:sldId id="270" r:id="rId27"/>
    <p:sldId id="271" r:id="rId28"/>
    <p:sldId id="272" r:id="rId29"/>
    <p:sldId id="275" r:id="rId30"/>
    <p:sldId id="273" r:id="rId31"/>
    <p:sldId id="276" r:id="rId32"/>
    <p:sldId id="28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00" autoAdjust="0"/>
    <p:restoredTop sz="94660"/>
  </p:normalViewPr>
  <p:slideViewPr>
    <p:cSldViewPr snapToGrid="0">
      <p:cViewPr varScale="1">
        <p:scale>
          <a:sx n="80" d="100"/>
          <a:sy n="80" d="100"/>
        </p:scale>
        <p:origin x="96"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9E1004-8062-433D-9ED1-5C52BD04AB99}" type="datetimeFigureOut">
              <a:rPr lang="en-GB" smtClean="0"/>
              <a:t>15/03/2020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C6AE2E-E2C3-4C95-9845-2BCBDF3A900C}" type="slidenum">
              <a:rPr lang="en-GB" smtClean="0"/>
              <a:t>‹#›</a:t>
            </a:fld>
            <a:endParaRPr lang="en-GB"/>
          </a:p>
        </p:txBody>
      </p:sp>
    </p:spTree>
    <p:extLst>
      <p:ext uri="{BB962C8B-B14F-4D97-AF65-F5344CB8AC3E}">
        <p14:creationId xmlns:p14="http://schemas.microsoft.com/office/powerpoint/2010/main" val="4249718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p:spPr>
        <p:txBody>
          <a:bodyPr/>
          <a:lstStyle/>
          <a:p>
            <a:pPr eaLnBrk="1" hangingPunct="1"/>
            <a:endParaRPr lang="en-US" altLang="en-US" dirty="0" smtClean="0"/>
          </a:p>
        </p:txBody>
      </p:sp>
      <p:sp>
        <p:nvSpPr>
          <p:cNvPr id="44036" name="Footer Placeholder 1"/>
          <p:cNvSpPr>
            <a:spLocks noGrp="1"/>
          </p:cNvSpPr>
          <p:nvPr>
            <p:ph type="ftr" sz="quarter" idx="4"/>
          </p:nvPr>
        </p:nvSpPr>
        <p:spPr>
          <a:noFill/>
        </p:spPr>
        <p:txBody>
          <a:bodyPr/>
          <a:lstStyle>
            <a:lvl1pPr eaLnBrk="0" hangingPunct="0">
              <a:spcBef>
                <a:spcPct val="30000"/>
              </a:spcBef>
              <a:defRPr sz="1200">
                <a:solidFill>
                  <a:schemeClr val="tx1"/>
                </a:solidFill>
                <a:latin typeface="Arial" charset="0"/>
              </a:defRPr>
            </a:lvl1pPr>
            <a:lvl2pPr marL="747408" indent="-287465" eaLnBrk="0" hangingPunct="0">
              <a:spcBef>
                <a:spcPct val="30000"/>
              </a:spcBef>
              <a:defRPr sz="1200">
                <a:solidFill>
                  <a:schemeClr val="tx1"/>
                </a:solidFill>
                <a:latin typeface="Arial" charset="0"/>
              </a:defRPr>
            </a:lvl2pPr>
            <a:lvl3pPr marL="1149858" indent="-229972" eaLnBrk="0" hangingPunct="0">
              <a:spcBef>
                <a:spcPct val="30000"/>
              </a:spcBef>
              <a:defRPr sz="1200">
                <a:solidFill>
                  <a:schemeClr val="tx1"/>
                </a:solidFill>
                <a:latin typeface="Arial" charset="0"/>
              </a:defRPr>
            </a:lvl3pPr>
            <a:lvl4pPr marL="1609801" indent="-229972" eaLnBrk="0" hangingPunct="0">
              <a:spcBef>
                <a:spcPct val="30000"/>
              </a:spcBef>
              <a:defRPr sz="1200">
                <a:solidFill>
                  <a:schemeClr val="tx1"/>
                </a:solidFill>
                <a:latin typeface="Arial" charset="0"/>
              </a:defRPr>
            </a:lvl4pPr>
            <a:lvl5pPr marL="2069744" indent="-229972" eaLnBrk="0" hangingPunct="0">
              <a:spcBef>
                <a:spcPct val="30000"/>
              </a:spcBef>
              <a:defRPr sz="1200">
                <a:solidFill>
                  <a:schemeClr val="tx1"/>
                </a:solidFill>
                <a:latin typeface="Arial" charset="0"/>
              </a:defRPr>
            </a:lvl5pPr>
            <a:lvl6pPr marL="2529688" indent="-229972" eaLnBrk="0" fontAlgn="base" hangingPunct="0">
              <a:spcBef>
                <a:spcPct val="30000"/>
              </a:spcBef>
              <a:spcAft>
                <a:spcPct val="0"/>
              </a:spcAft>
              <a:defRPr sz="1200">
                <a:solidFill>
                  <a:schemeClr val="tx1"/>
                </a:solidFill>
                <a:latin typeface="Arial" charset="0"/>
              </a:defRPr>
            </a:lvl6pPr>
            <a:lvl7pPr marL="2989631" indent="-229972" eaLnBrk="0" fontAlgn="base" hangingPunct="0">
              <a:spcBef>
                <a:spcPct val="30000"/>
              </a:spcBef>
              <a:spcAft>
                <a:spcPct val="0"/>
              </a:spcAft>
              <a:defRPr sz="1200">
                <a:solidFill>
                  <a:schemeClr val="tx1"/>
                </a:solidFill>
                <a:latin typeface="Arial" charset="0"/>
              </a:defRPr>
            </a:lvl7pPr>
            <a:lvl8pPr marL="3449574" indent="-229972" eaLnBrk="0" fontAlgn="base" hangingPunct="0">
              <a:spcBef>
                <a:spcPct val="30000"/>
              </a:spcBef>
              <a:spcAft>
                <a:spcPct val="0"/>
              </a:spcAft>
              <a:defRPr sz="1200">
                <a:solidFill>
                  <a:schemeClr val="tx1"/>
                </a:solidFill>
                <a:latin typeface="Arial" charset="0"/>
              </a:defRPr>
            </a:lvl8pPr>
            <a:lvl9pPr marL="3909517" indent="-229972"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dirty="0" smtClean="0">
              <a:latin typeface="Comic Sans MS" panose="030F0702030302020204" pitchFamily="66" charset="0"/>
            </a:endParaRPr>
          </a:p>
        </p:txBody>
      </p:sp>
      <p:sp>
        <p:nvSpPr>
          <p:cNvPr id="44037"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7408" indent="-287465" eaLnBrk="0" hangingPunct="0">
              <a:spcBef>
                <a:spcPct val="30000"/>
              </a:spcBef>
              <a:defRPr sz="1200">
                <a:solidFill>
                  <a:schemeClr val="tx1"/>
                </a:solidFill>
                <a:latin typeface="Arial" charset="0"/>
              </a:defRPr>
            </a:lvl2pPr>
            <a:lvl3pPr marL="1149858" indent="-229972" eaLnBrk="0" hangingPunct="0">
              <a:spcBef>
                <a:spcPct val="30000"/>
              </a:spcBef>
              <a:defRPr sz="1200">
                <a:solidFill>
                  <a:schemeClr val="tx1"/>
                </a:solidFill>
                <a:latin typeface="Arial" charset="0"/>
              </a:defRPr>
            </a:lvl3pPr>
            <a:lvl4pPr marL="1609801" indent="-229972" eaLnBrk="0" hangingPunct="0">
              <a:spcBef>
                <a:spcPct val="30000"/>
              </a:spcBef>
              <a:defRPr sz="1200">
                <a:solidFill>
                  <a:schemeClr val="tx1"/>
                </a:solidFill>
                <a:latin typeface="Arial" charset="0"/>
              </a:defRPr>
            </a:lvl4pPr>
            <a:lvl5pPr marL="2069744" indent="-229972" eaLnBrk="0" hangingPunct="0">
              <a:spcBef>
                <a:spcPct val="30000"/>
              </a:spcBef>
              <a:defRPr sz="1200">
                <a:solidFill>
                  <a:schemeClr val="tx1"/>
                </a:solidFill>
                <a:latin typeface="Arial" charset="0"/>
              </a:defRPr>
            </a:lvl5pPr>
            <a:lvl6pPr marL="2529688" indent="-229972" eaLnBrk="0" fontAlgn="base" hangingPunct="0">
              <a:spcBef>
                <a:spcPct val="30000"/>
              </a:spcBef>
              <a:spcAft>
                <a:spcPct val="0"/>
              </a:spcAft>
              <a:defRPr sz="1200">
                <a:solidFill>
                  <a:schemeClr val="tx1"/>
                </a:solidFill>
                <a:latin typeface="Arial" charset="0"/>
              </a:defRPr>
            </a:lvl6pPr>
            <a:lvl7pPr marL="2989631" indent="-229972" eaLnBrk="0" fontAlgn="base" hangingPunct="0">
              <a:spcBef>
                <a:spcPct val="30000"/>
              </a:spcBef>
              <a:spcAft>
                <a:spcPct val="0"/>
              </a:spcAft>
              <a:defRPr sz="1200">
                <a:solidFill>
                  <a:schemeClr val="tx1"/>
                </a:solidFill>
                <a:latin typeface="Arial" charset="0"/>
              </a:defRPr>
            </a:lvl7pPr>
            <a:lvl8pPr marL="3449574" indent="-229972" eaLnBrk="0" fontAlgn="base" hangingPunct="0">
              <a:spcBef>
                <a:spcPct val="30000"/>
              </a:spcBef>
              <a:spcAft>
                <a:spcPct val="0"/>
              </a:spcAft>
              <a:defRPr sz="1200">
                <a:solidFill>
                  <a:schemeClr val="tx1"/>
                </a:solidFill>
                <a:latin typeface="Arial" charset="0"/>
              </a:defRPr>
            </a:lvl8pPr>
            <a:lvl9pPr marL="3909517" indent="-229972"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6895DB7-3EF4-49E2-80D7-51C806F0D52F}" type="slidenum">
              <a:rPr lang="en-US" altLang="en-US" smtClean="0">
                <a:latin typeface="Comic Sans MS" panose="030F0702030302020204" pitchFamily="66" charset="0"/>
              </a:rPr>
              <a:pPr eaLnBrk="1" hangingPunct="1">
                <a:spcBef>
                  <a:spcPct val="0"/>
                </a:spcBef>
              </a:pPr>
              <a:t>1</a:t>
            </a:fld>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1024707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3/15/2020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3/15/2020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3/15/2020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gov.j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ho.int/" TargetMode="External"/><Relationship Id="rId2" Type="http://schemas.openxmlformats.org/officeDocument/2006/relationships/hyperlink" Target="http://www.gov.je/" TargetMode="External"/><Relationship Id="rId1" Type="http://schemas.openxmlformats.org/officeDocument/2006/relationships/slideLayout" Target="../slideLayouts/slideLayout2.xml"/><Relationship Id="rId4" Type="http://schemas.openxmlformats.org/officeDocument/2006/relationships/hyperlink" Target="https://www.gov.uk/guidance/travel-advice-novel-coronavir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file:///\\safehost.local\cl32112$\Data\common\JACS%20Advice,%20Guidance%20and%20legislation\Coronavirus%20Business%20Continuity%20Checklis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v.je/News/2020/Pages/index.asp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bbc.co.uk/news/av/health-51637561/coronavirus-watch-how-germs-spread"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hyperlink" Target="http://www.gov.j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424114" y="92076"/>
            <a:ext cx="7710487" cy="1311275"/>
          </a:xfrm>
        </p:spPr>
        <p:txBody>
          <a:bodyPr/>
          <a:lstStyle/>
          <a:p>
            <a:pPr eaLnBrk="1" hangingPunct="1"/>
            <a:r>
              <a:rPr lang="en-GB" altLang="en-US" sz="4000" b="1" dirty="0">
                <a:latin typeface="Comic Sans MS" panose="030F0702030302020204" pitchFamily="66" charset="0"/>
              </a:rPr>
              <a:t>Jersey Advisory &amp; Conciliation Service</a:t>
            </a:r>
          </a:p>
        </p:txBody>
      </p:sp>
      <p:sp>
        <p:nvSpPr>
          <p:cNvPr id="2052" name="Rectangle 3"/>
          <p:cNvSpPr>
            <a:spLocks noGrp="1" noChangeArrowheads="1"/>
          </p:cNvSpPr>
          <p:nvPr>
            <p:ph type="subTitle" idx="1"/>
          </p:nvPr>
        </p:nvSpPr>
        <p:spPr>
          <a:xfrm>
            <a:off x="2895600" y="3886200"/>
            <a:ext cx="6872288" cy="2495550"/>
          </a:xfrm>
        </p:spPr>
        <p:txBody>
          <a:bodyPr rtlCol="0">
            <a:normAutofit/>
          </a:bodyPr>
          <a:lstStyle/>
          <a:p>
            <a:pPr algn="l">
              <a:defRPr/>
            </a:pPr>
            <a:r>
              <a:rPr lang="en-GB" altLang="en-US" sz="2000" b="1" dirty="0">
                <a:latin typeface="Comic Sans MS" panose="030F0702030302020204" pitchFamily="66" charset="0"/>
              </a:rPr>
              <a:t>Employment Legislation</a:t>
            </a:r>
          </a:p>
          <a:p>
            <a:pPr algn="l">
              <a:defRPr/>
            </a:pPr>
            <a:r>
              <a:rPr lang="en-GB" altLang="en-US" sz="2000" dirty="0">
                <a:latin typeface="Comic Sans MS" panose="030F0702030302020204" pitchFamily="66" charset="0"/>
              </a:rPr>
              <a:t>All materials contained in this presentation are protected by copyright laws, and may not be reproduced, republished, distributed, displayed, or otherwise used in any manner without the express prior written permission of JACS. </a:t>
            </a:r>
          </a:p>
          <a:p>
            <a:pPr algn="l">
              <a:defRPr/>
            </a:pPr>
            <a:endParaRPr lang="en-GB" altLang="en-US" sz="2500" b="1" dirty="0"/>
          </a:p>
        </p:txBody>
      </p:sp>
      <p:sp>
        <p:nvSpPr>
          <p:cNvPr id="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2968DAC9-847D-4631-975E-69B8FC999E3D}" type="slidenum">
              <a:rPr lang="en-US" altLang="en-US" sz="1400">
                <a:latin typeface="Comic Sans MS" panose="030F0702030302020204" pitchFamily="66" charset="0"/>
              </a:rPr>
              <a:pPr eaLnBrk="1" hangingPunct="1">
                <a:spcBef>
                  <a:spcPct val="0"/>
                </a:spcBef>
                <a:buFontTx/>
                <a:buNone/>
              </a:pPr>
              <a:t>1</a:t>
            </a:fld>
            <a:endParaRPr lang="en-US" altLang="en-US" sz="1400" dirty="0">
              <a:latin typeface="Comic Sans MS" panose="030F0702030302020204" pitchFamily="66" charset="0"/>
            </a:endParaRPr>
          </a:p>
        </p:txBody>
      </p:sp>
      <p:pic>
        <p:nvPicPr>
          <p:cNvPr id="2053" name="Picture 4" descr="ja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3613" y="1412875"/>
            <a:ext cx="5410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2024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Symptoms</a:t>
            </a:r>
            <a:endParaRPr lang="en-GB" b="1" dirty="0">
              <a:solidFill>
                <a:srgbClr val="7030A0"/>
              </a:solidFill>
              <a:latin typeface="+mn-lt"/>
            </a:endParaRPr>
          </a:p>
        </p:txBody>
      </p:sp>
      <p:pic>
        <p:nvPicPr>
          <p:cNvPr id="4" name="Content Placeholder 3" descr="Text reads: If you think you might have the virus, these are the symptoms to look out fo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40180"/>
            <a:ext cx="8698230" cy="4480560"/>
          </a:xfrm>
          <a:prstGeom prst="rect">
            <a:avLst/>
          </a:prstGeom>
          <a:noFill/>
          <a:ln>
            <a:noFill/>
          </a:ln>
        </p:spPr>
      </p:pic>
    </p:spTree>
    <p:extLst>
      <p:ext uri="{BB962C8B-B14F-4D97-AF65-F5344CB8AC3E}">
        <p14:creationId xmlns:p14="http://schemas.microsoft.com/office/powerpoint/2010/main" val="526992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What to do </a:t>
            </a:r>
            <a:r>
              <a:rPr lang="en-GB" b="1" dirty="0" smtClean="0">
                <a:solidFill>
                  <a:srgbClr val="7030A0"/>
                </a:solidFill>
                <a:latin typeface="+mn-lt"/>
              </a:rPr>
              <a:t>if someone becomes ill at work.</a:t>
            </a:r>
            <a:endParaRPr lang="en-GB" b="1" dirty="0">
              <a:solidFill>
                <a:srgbClr val="7030A0"/>
              </a:solidFill>
              <a:latin typeface="+mn-lt"/>
            </a:endParaRPr>
          </a:p>
        </p:txBody>
      </p:sp>
      <p:sp>
        <p:nvSpPr>
          <p:cNvPr id="3" name="Content Placeholder 2"/>
          <p:cNvSpPr>
            <a:spLocks noGrp="1"/>
          </p:cNvSpPr>
          <p:nvPr>
            <p:ph idx="1"/>
          </p:nvPr>
        </p:nvSpPr>
        <p:spPr/>
        <p:txBody>
          <a:bodyPr>
            <a:normAutofit/>
          </a:bodyPr>
          <a:lstStyle/>
          <a:p>
            <a:pPr lvl="0"/>
            <a:r>
              <a:rPr lang="en-GB" sz="3200" dirty="0" smtClean="0"/>
              <a:t>Other people need to be at </a:t>
            </a:r>
            <a:r>
              <a:rPr lang="en-GB" sz="3200" dirty="0"/>
              <a:t>least 2 metres away from the affected individual;</a:t>
            </a:r>
          </a:p>
          <a:p>
            <a:pPr lvl="0"/>
            <a:r>
              <a:rPr lang="en-GB" sz="3200" dirty="0"/>
              <a:t>The affected individual should avoid touching anything – if this does happen then ensure the area is cleaned thoroughly</a:t>
            </a:r>
            <a:r>
              <a:rPr lang="en-GB" sz="3200" dirty="0" smtClean="0"/>
              <a:t>;</a:t>
            </a:r>
          </a:p>
          <a:p>
            <a:pPr lvl="0"/>
            <a:r>
              <a:rPr lang="en-GB" sz="3200" dirty="0" smtClean="0"/>
              <a:t>If possible open a window.</a:t>
            </a:r>
            <a:endParaRPr lang="en-GB" sz="3200" dirty="0"/>
          </a:p>
          <a:p>
            <a:pPr marL="0" indent="0">
              <a:buNone/>
            </a:pPr>
            <a:endParaRPr lang="en-GB" sz="3200" dirty="0"/>
          </a:p>
        </p:txBody>
      </p:sp>
    </p:spTree>
    <p:extLst>
      <p:ext uri="{BB962C8B-B14F-4D97-AF65-F5344CB8AC3E}">
        <p14:creationId xmlns:p14="http://schemas.microsoft.com/office/powerpoint/2010/main" val="3168388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More …</a:t>
            </a:r>
            <a:endParaRPr lang="en-GB" b="1" dirty="0">
              <a:solidFill>
                <a:srgbClr val="7030A0"/>
              </a:solidFill>
              <a:latin typeface="+mn-lt"/>
            </a:endParaRPr>
          </a:p>
        </p:txBody>
      </p:sp>
      <p:sp>
        <p:nvSpPr>
          <p:cNvPr id="3" name="Content Placeholder 2"/>
          <p:cNvSpPr>
            <a:spLocks noGrp="1"/>
          </p:cNvSpPr>
          <p:nvPr>
            <p:ph idx="1"/>
          </p:nvPr>
        </p:nvSpPr>
        <p:spPr/>
        <p:txBody>
          <a:bodyPr/>
          <a:lstStyle/>
          <a:p>
            <a:r>
              <a:rPr lang="en-GB" dirty="0" smtClean="0"/>
              <a:t>If the employee needs the bathroom – ensure others do not use it until it has been thoroughly cleaned;</a:t>
            </a:r>
          </a:p>
          <a:p>
            <a:r>
              <a:rPr lang="en-GB" dirty="0" smtClean="0"/>
              <a:t>Double-bag any rubbish that may contain infected tissues etc and place in a safe place until the test results of the virus are known;</a:t>
            </a:r>
          </a:p>
          <a:p>
            <a:r>
              <a:rPr lang="en-GB" dirty="0" smtClean="0"/>
              <a:t>Call the government helpline 445566 or call </a:t>
            </a:r>
            <a:r>
              <a:rPr lang="en-GB" dirty="0"/>
              <a:t>999 </a:t>
            </a:r>
            <a:r>
              <a:rPr lang="en-GB" dirty="0" smtClean="0"/>
              <a:t>if the employee is seriously unwell, and </a:t>
            </a:r>
            <a:r>
              <a:rPr lang="en-GB" dirty="0"/>
              <a:t>the advice followed – they should not just turn up at the hospital or any health centre/GP.</a:t>
            </a:r>
          </a:p>
          <a:p>
            <a:endParaRPr lang="en-GB" dirty="0"/>
          </a:p>
        </p:txBody>
      </p:sp>
    </p:spTree>
    <p:extLst>
      <p:ext uri="{BB962C8B-B14F-4D97-AF65-F5344CB8AC3E}">
        <p14:creationId xmlns:p14="http://schemas.microsoft.com/office/powerpoint/2010/main" val="3109016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Cleaning Offices (from Gov.je)</a:t>
            </a:r>
            <a:endParaRPr lang="en-GB" b="1" dirty="0">
              <a:solidFill>
                <a:srgbClr val="7030A0"/>
              </a:solidFill>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t>Once </a:t>
            </a:r>
            <a:r>
              <a:rPr lang="en-GB" b="1" dirty="0"/>
              <a:t>symptomatic, all surfaces that the person has come into contact with must be cleaned including:</a:t>
            </a:r>
            <a:br>
              <a:rPr lang="en-GB" b="1" dirty="0"/>
            </a:br>
            <a:endParaRPr lang="en-GB" b="1" dirty="0"/>
          </a:p>
          <a:p>
            <a:pPr lvl="1"/>
            <a:r>
              <a:rPr lang="en-GB" dirty="0"/>
              <a:t>all surfaces and objects which are visibly contaminated with body fluids</a:t>
            </a:r>
          </a:p>
          <a:p>
            <a:pPr lvl="1"/>
            <a:r>
              <a:rPr lang="en-GB" dirty="0"/>
              <a:t>all potentially contaminated high-contact areas such as toilets, door handles, telephones</a:t>
            </a:r>
            <a:br>
              <a:rPr lang="en-GB" dirty="0"/>
            </a:br>
            <a:endParaRPr lang="en-GB" dirty="0" smtClean="0"/>
          </a:p>
          <a:p>
            <a:pPr lvl="1"/>
            <a:r>
              <a:rPr lang="en-GB" dirty="0" smtClean="0"/>
              <a:t>Public areas where someone with the infection has passed through and spent minimal time in (such as corridors) but which are not visibly contaminated with body fluids </a:t>
            </a:r>
            <a:r>
              <a:rPr lang="en-GB" u="sng" dirty="0" smtClean="0"/>
              <a:t>do not need </a:t>
            </a:r>
            <a:r>
              <a:rPr lang="en-GB" dirty="0" smtClean="0"/>
              <a:t>to be specially cleaned and disinfected.</a:t>
            </a:r>
          </a:p>
          <a:p>
            <a:pPr lvl="1"/>
            <a:r>
              <a:rPr lang="en-GB" dirty="0" smtClean="0"/>
              <a:t>If </a:t>
            </a:r>
            <a:r>
              <a:rPr lang="en-GB" dirty="0"/>
              <a:t>a person becomes ill in a shared space, it should be cleaned using disposable cloths and household detergents, according to current recommended workplace legislation and practice.</a:t>
            </a:r>
          </a:p>
          <a:p>
            <a:endParaRPr lang="en-GB" dirty="0"/>
          </a:p>
        </p:txBody>
      </p:sp>
    </p:spTree>
    <p:extLst>
      <p:ext uri="{BB962C8B-B14F-4D97-AF65-F5344CB8AC3E}">
        <p14:creationId xmlns:p14="http://schemas.microsoft.com/office/powerpoint/2010/main" val="2120945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Other Employees …</a:t>
            </a:r>
            <a:endParaRPr lang="en-GB" b="1" dirty="0">
              <a:solidFill>
                <a:srgbClr val="7030A0"/>
              </a:solidFill>
              <a:latin typeface="+mn-lt"/>
            </a:endParaRPr>
          </a:p>
        </p:txBody>
      </p:sp>
      <p:sp>
        <p:nvSpPr>
          <p:cNvPr id="3" name="Content Placeholder 2"/>
          <p:cNvSpPr>
            <a:spLocks noGrp="1"/>
          </p:cNvSpPr>
          <p:nvPr>
            <p:ph idx="1"/>
          </p:nvPr>
        </p:nvSpPr>
        <p:spPr/>
        <p:txBody>
          <a:bodyPr/>
          <a:lstStyle/>
          <a:p>
            <a:r>
              <a:rPr lang="en-GB" dirty="0" smtClean="0"/>
              <a:t>If there is a suspected case in the workplace, there are no restrictions or any special control measures until the test results have been completed;</a:t>
            </a:r>
            <a:r>
              <a:rPr lang="en-GB" b="1" dirty="0"/>
              <a:t/>
            </a:r>
            <a:br>
              <a:rPr lang="en-GB" b="1" dirty="0"/>
            </a:br>
            <a:endParaRPr lang="en-GB" b="1" dirty="0"/>
          </a:p>
          <a:p>
            <a:r>
              <a:rPr lang="en-GB" dirty="0" smtClean="0"/>
              <a:t>The majority of individuals tested are negative, therefore employees do not need to be sent home or the workplace;</a:t>
            </a:r>
            <a:endParaRPr lang="en-GB" dirty="0"/>
          </a:p>
        </p:txBody>
      </p:sp>
    </p:spTree>
    <p:extLst>
      <p:ext uri="{BB962C8B-B14F-4D97-AF65-F5344CB8AC3E}">
        <p14:creationId xmlns:p14="http://schemas.microsoft.com/office/powerpoint/2010/main" val="1291396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However …</a:t>
            </a:r>
            <a:endParaRPr lang="en-GB" b="1" dirty="0">
              <a:solidFill>
                <a:srgbClr val="7030A0"/>
              </a:solidFill>
              <a:latin typeface="+mn-lt"/>
            </a:endParaRPr>
          </a:p>
        </p:txBody>
      </p:sp>
      <p:sp>
        <p:nvSpPr>
          <p:cNvPr id="3" name="Content Placeholder 2"/>
          <p:cNvSpPr>
            <a:spLocks noGrp="1"/>
          </p:cNvSpPr>
          <p:nvPr>
            <p:ph idx="1"/>
          </p:nvPr>
        </p:nvSpPr>
        <p:spPr/>
        <p:txBody>
          <a:bodyPr>
            <a:normAutofit/>
          </a:bodyPr>
          <a:lstStyle/>
          <a:p>
            <a:r>
              <a:rPr lang="en-GB" sz="3600" dirty="0" smtClean="0"/>
              <a:t>Employees are likely to be worried and will need reassurance;</a:t>
            </a:r>
          </a:p>
          <a:p>
            <a:r>
              <a:rPr lang="en-GB" sz="3600" dirty="0" smtClean="0"/>
              <a:t>Consider if you have any particularly vulnerable employees those with a chronic respiratory illness or weakened immune system; </a:t>
            </a:r>
          </a:p>
          <a:p>
            <a:r>
              <a:rPr lang="en-GB" sz="3600" dirty="0" smtClean="0"/>
              <a:t>Also any employees that are pregnant.</a:t>
            </a:r>
            <a:endParaRPr lang="en-GB" sz="3600" dirty="0"/>
          </a:p>
        </p:txBody>
      </p:sp>
    </p:spTree>
    <p:extLst>
      <p:ext uri="{BB962C8B-B14F-4D97-AF65-F5344CB8AC3E}">
        <p14:creationId xmlns:p14="http://schemas.microsoft.com/office/powerpoint/2010/main" val="22594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Update 14 March – Over 65s Social Distancing (gov.je)</a:t>
            </a:r>
            <a:endParaRPr lang="en-GB" b="1" dirty="0">
              <a:solidFill>
                <a:srgbClr val="7030A0"/>
              </a:solidFill>
              <a:latin typeface="+mn-lt"/>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t>Social </a:t>
            </a:r>
            <a:r>
              <a:rPr lang="en-GB" b="1" dirty="0"/>
              <a:t>distancing means limiting unnecessary contact with people outside of your household unless absolutely essential</a:t>
            </a:r>
            <a:br>
              <a:rPr lang="en-GB" b="1" dirty="0"/>
            </a:br>
            <a:endParaRPr lang="en-GB" b="1" dirty="0"/>
          </a:p>
          <a:p>
            <a:r>
              <a:rPr lang="en-GB" dirty="0"/>
              <a:t>We are currently recommending this to over 65s who are not essential for the running of the Island's services should they wish to continue carrying out their roles.</a:t>
            </a:r>
          </a:p>
          <a:p>
            <a:r>
              <a:rPr lang="en-GB" dirty="0"/>
              <a:t>For those 65 year olds who do chose to adhere to social distancing, when not in the home, they should keep to a distance of 1 metre (3 feet) from others. There may be, therefore, the need to avoid large public gatherings where this is not possible. </a:t>
            </a:r>
          </a:p>
          <a:p>
            <a:r>
              <a:rPr lang="en-GB" dirty="0"/>
              <a:t>If you work, or are not at home, you should avoid using public transport during peak hours unless essential.</a:t>
            </a:r>
          </a:p>
          <a:p>
            <a:endParaRPr lang="en-GB" dirty="0"/>
          </a:p>
        </p:txBody>
      </p:sp>
    </p:spTree>
    <p:extLst>
      <p:ext uri="{BB962C8B-B14F-4D97-AF65-F5344CB8AC3E}">
        <p14:creationId xmlns:p14="http://schemas.microsoft.com/office/powerpoint/2010/main" val="2612894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More on Social Distancing</a:t>
            </a:r>
            <a:endParaRPr lang="en-GB" b="1" dirty="0">
              <a:solidFill>
                <a:srgbClr val="7030A0"/>
              </a:solidFill>
              <a:latin typeface="+mn-lt"/>
            </a:endParaRPr>
          </a:p>
        </p:txBody>
      </p:sp>
      <p:sp>
        <p:nvSpPr>
          <p:cNvPr id="3" name="Content Placeholder 2"/>
          <p:cNvSpPr>
            <a:spLocks noGrp="1"/>
          </p:cNvSpPr>
          <p:nvPr>
            <p:ph idx="1"/>
          </p:nvPr>
        </p:nvSpPr>
        <p:spPr/>
        <p:txBody>
          <a:bodyPr/>
          <a:lstStyle/>
          <a:p>
            <a:pPr marL="0" indent="0">
              <a:buNone/>
            </a:pPr>
            <a:r>
              <a:rPr lang="en-GB" dirty="0" smtClean="0"/>
              <a:t>For employers JACS advice would be to:</a:t>
            </a:r>
          </a:p>
          <a:p>
            <a:r>
              <a:rPr lang="en-GB" dirty="0" smtClean="0"/>
              <a:t>Apply the same measures for those who have been affected by the 14 March update as you would for those who are self-isolating;</a:t>
            </a:r>
          </a:p>
          <a:p>
            <a:r>
              <a:rPr lang="en-GB" dirty="0" smtClean="0"/>
              <a:t>If employee can work from home in some way then they can be encouraged to do this;</a:t>
            </a:r>
          </a:p>
          <a:p>
            <a:r>
              <a:rPr lang="en-GB" dirty="0" smtClean="0"/>
              <a:t>Ask employees to ‘check in’ with you (daily or every other day) via email or telephone to ensure they are well.</a:t>
            </a:r>
            <a:endParaRPr lang="en-GB" dirty="0"/>
          </a:p>
        </p:txBody>
      </p:sp>
    </p:spTree>
    <p:extLst>
      <p:ext uri="{BB962C8B-B14F-4D97-AF65-F5344CB8AC3E}">
        <p14:creationId xmlns:p14="http://schemas.microsoft.com/office/powerpoint/2010/main" val="1254369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Self </a:t>
            </a:r>
            <a:r>
              <a:rPr lang="en-GB" b="1" dirty="0" smtClean="0">
                <a:solidFill>
                  <a:srgbClr val="7030A0"/>
                </a:solidFill>
                <a:latin typeface="+mn-lt"/>
              </a:rPr>
              <a:t>Isolation </a:t>
            </a:r>
            <a:endParaRPr lang="en-GB" b="1" dirty="0">
              <a:solidFill>
                <a:srgbClr val="7030A0"/>
              </a:solidFill>
              <a:latin typeface="+mn-lt"/>
            </a:endParaRPr>
          </a:p>
        </p:txBody>
      </p:sp>
      <p:sp>
        <p:nvSpPr>
          <p:cNvPr id="3" name="Content Placeholder 2"/>
          <p:cNvSpPr>
            <a:spLocks noGrp="1"/>
          </p:cNvSpPr>
          <p:nvPr>
            <p:ph idx="1"/>
          </p:nvPr>
        </p:nvSpPr>
        <p:spPr/>
        <p:txBody>
          <a:bodyPr/>
          <a:lstStyle/>
          <a:p>
            <a:r>
              <a:rPr lang="en-GB" dirty="0"/>
              <a:t>E</a:t>
            </a:r>
            <a:r>
              <a:rPr lang="en-GB" dirty="0" smtClean="0"/>
              <a:t>mployer should be notified as </a:t>
            </a:r>
            <a:r>
              <a:rPr lang="en-GB" dirty="0"/>
              <a:t>soon as possible </a:t>
            </a:r>
            <a:r>
              <a:rPr lang="en-GB" dirty="0" smtClean="0"/>
              <a:t>self-isolation is necessary;</a:t>
            </a:r>
          </a:p>
          <a:p>
            <a:r>
              <a:rPr lang="en-GB" dirty="0" smtClean="0"/>
              <a:t>Remember unlike the UK, Jersey has </a:t>
            </a:r>
            <a:r>
              <a:rPr lang="en-GB" b="1" u="sng" dirty="0" smtClean="0"/>
              <a:t>no</a:t>
            </a:r>
            <a:r>
              <a:rPr lang="en-GB" dirty="0" smtClean="0"/>
              <a:t> </a:t>
            </a:r>
            <a:r>
              <a:rPr lang="en-GB" dirty="0"/>
              <a:t>statutory sick </a:t>
            </a:r>
            <a:r>
              <a:rPr lang="en-GB" dirty="0" smtClean="0"/>
              <a:t>pay, therefore any payment </a:t>
            </a:r>
            <a:r>
              <a:rPr lang="en-GB" dirty="0"/>
              <a:t>made by an employer is done so under the terms of employment.</a:t>
            </a:r>
          </a:p>
          <a:p>
            <a:r>
              <a:rPr lang="en-GB" dirty="0"/>
              <a:t>However </a:t>
            </a:r>
            <a:r>
              <a:rPr lang="en-GB" dirty="0" smtClean="0"/>
              <a:t>those who do self isolate can </a:t>
            </a:r>
            <a:r>
              <a:rPr lang="en-GB" dirty="0"/>
              <a:t>claim Short Term Incapacity Allowance (STIA) for 2 weeks, by contacting Customer and Local Services (</a:t>
            </a:r>
            <a:r>
              <a:rPr lang="en-GB" dirty="0" smtClean="0"/>
              <a:t>444444 </a:t>
            </a:r>
            <a:r>
              <a:rPr lang="en-GB" dirty="0"/>
              <a:t>or via email to the </a:t>
            </a:r>
            <a:r>
              <a:rPr lang="en-GB" dirty="0" smtClean="0"/>
              <a:t>health-zone </a:t>
            </a:r>
            <a:r>
              <a:rPr lang="en-GB" dirty="0"/>
              <a:t>on </a:t>
            </a:r>
            <a:r>
              <a:rPr lang="en-GB" u="sng" dirty="0">
                <a:hlinkClick r:id="rId2"/>
              </a:rPr>
              <a:t>www.gov.je</a:t>
            </a:r>
            <a:r>
              <a:rPr lang="en-GB" dirty="0"/>
              <a:t>.  </a:t>
            </a:r>
          </a:p>
          <a:p>
            <a:pPr marL="0" indent="0">
              <a:buNone/>
            </a:pPr>
            <a:r>
              <a:rPr lang="en-GB" b="1" dirty="0" smtClean="0"/>
              <a:t>Proof </a:t>
            </a:r>
            <a:r>
              <a:rPr lang="en-GB" b="1" dirty="0"/>
              <a:t>of recent travel to an affected (listed) country will be required.</a:t>
            </a:r>
          </a:p>
          <a:p>
            <a:endParaRPr lang="en-GB" dirty="0"/>
          </a:p>
        </p:txBody>
      </p:sp>
    </p:spTree>
    <p:extLst>
      <p:ext uri="{BB962C8B-B14F-4D97-AF65-F5344CB8AC3E}">
        <p14:creationId xmlns:p14="http://schemas.microsoft.com/office/powerpoint/2010/main" val="1164072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Affected Countries</a:t>
            </a:r>
            <a:endParaRPr lang="en-GB" b="1" dirty="0">
              <a:solidFill>
                <a:srgbClr val="7030A0"/>
              </a:solidFill>
              <a:latin typeface="+mn-lt"/>
            </a:endParaRPr>
          </a:p>
        </p:txBody>
      </p:sp>
      <p:sp>
        <p:nvSpPr>
          <p:cNvPr id="3" name="Content Placeholder 2"/>
          <p:cNvSpPr>
            <a:spLocks noGrp="1"/>
          </p:cNvSpPr>
          <p:nvPr>
            <p:ph idx="1"/>
          </p:nvPr>
        </p:nvSpPr>
        <p:spPr/>
        <p:txBody>
          <a:bodyPr>
            <a:normAutofit/>
          </a:bodyPr>
          <a:lstStyle/>
          <a:p>
            <a:pPr marL="0" indent="0">
              <a:buNone/>
            </a:pPr>
            <a:r>
              <a:rPr lang="en-GB" sz="4400" dirty="0" smtClean="0"/>
              <a:t>Remember that this is an evolving situation, therefore it is important to check the updated list on </a:t>
            </a:r>
            <a:r>
              <a:rPr lang="en-GB" sz="4400" dirty="0" smtClean="0">
                <a:hlinkClick r:id="rId2"/>
              </a:rPr>
              <a:t>www.gov.je</a:t>
            </a:r>
            <a:r>
              <a:rPr lang="en-GB" sz="4400" dirty="0" smtClean="0"/>
              <a:t> and/or </a:t>
            </a:r>
            <a:r>
              <a:rPr lang="en-GB" sz="4400" dirty="0" smtClean="0">
                <a:hlinkClick r:id="rId3"/>
              </a:rPr>
              <a:t>www.WHO.int</a:t>
            </a:r>
            <a:r>
              <a:rPr lang="en-GB" sz="4400" dirty="0" smtClean="0"/>
              <a:t> (the World Health </a:t>
            </a:r>
            <a:r>
              <a:rPr lang="en-GB" sz="4400" dirty="0"/>
              <a:t>Organisation); </a:t>
            </a:r>
            <a:r>
              <a:rPr lang="en-GB" sz="4400" dirty="0" smtClean="0"/>
              <a:t>and/or </a:t>
            </a:r>
            <a:r>
              <a:rPr lang="en-GB" sz="4400" dirty="0" smtClean="0">
                <a:hlinkClick r:id="rId4"/>
              </a:rPr>
              <a:t>Foreign Office</a:t>
            </a:r>
            <a:r>
              <a:rPr lang="en-GB" sz="4400" dirty="0" smtClean="0"/>
              <a:t> for travel advice.</a:t>
            </a:r>
            <a:endParaRPr lang="en-GB" sz="4400" dirty="0"/>
          </a:p>
        </p:txBody>
      </p:sp>
    </p:spTree>
    <p:extLst>
      <p:ext uri="{BB962C8B-B14F-4D97-AF65-F5344CB8AC3E}">
        <p14:creationId xmlns:p14="http://schemas.microsoft.com/office/powerpoint/2010/main" val="2602093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7030A0"/>
                </a:solidFill>
                <a:latin typeface="+mn-lt"/>
              </a:rPr>
              <a:t>Corvid-19/Coronavirus &amp; the Workplace</a:t>
            </a:r>
            <a:endParaRPr lang="en-GB" b="1" dirty="0">
              <a:solidFill>
                <a:srgbClr val="7030A0"/>
              </a:solidFill>
              <a:latin typeface="+mn-lt"/>
            </a:endParaRPr>
          </a:p>
        </p:txBody>
      </p:sp>
      <p:sp>
        <p:nvSpPr>
          <p:cNvPr id="5" name="Content Placeholder 4"/>
          <p:cNvSpPr>
            <a:spLocks noGrp="1"/>
          </p:cNvSpPr>
          <p:nvPr>
            <p:ph idx="1"/>
          </p:nvPr>
        </p:nvSpPr>
        <p:spPr/>
        <p:txBody>
          <a:bodyPr>
            <a:normAutofit/>
          </a:bodyPr>
          <a:lstStyle/>
          <a:p>
            <a:pPr marL="0" indent="0">
              <a:buNone/>
            </a:pPr>
            <a:r>
              <a:rPr lang="en-GB" sz="4000" b="1" dirty="0" smtClean="0"/>
              <a:t>Updated 15 March 2020</a:t>
            </a:r>
            <a:endParaRPr lang="en-GB" sz="4000" b="1" dirty="0"/>
          </a:p>
        </p:txBody>
      </p:sp>
    </p:spTree>
    <p:extLst>
      <p:ext uri="{BB962C8B-B14F-4D97-AF65-F5344CB8AC3E}">
        <p14:creationId xmlns:p14="http://schemas.microsoft.com/office/powerpoint/2010/main" val="23367330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latin typeface="+mn-lt"/>
              </a:rPr>
              <a:t>T</a:t>
            </a:r>
            <a:r>
              <a:rPr lang="en-GB" b="1" dirty="0" smtClean="0">
                <a:solidFill>
                  <a:srgbClr val="7030A0"/>
                </a:solidFill>
                <a:latin typeface="+mn-lt"/>
              </a:rPr>
              <a:t>ravel advice from Chief Minister 14 March 2020</a:t>
            </a:r>
            <a:endParaRPr lang="en-GB" b="1" dirty="0">
              <a:solidFill>
                <a:srgbClr val="7030A0"/>
              </a:solidFill>
              <a:latin typeface="+mn-lt"/>
            </a:endParaRPr>
          </a:p>
        </p:txBody>
      </p:sp>
      <p:sp>
        <p:nvSpPr>
          <p:cNvPr id="3" name="Content Placeholder 2"/>
          <p:cNvSpPr>
            <a:spLocks noGrp="1"/>
          </p:cNvSpPr>
          <p:nvPr>
            <p:ph idx="1"/>
          </p:nvPr>
        </p:nvSpPr>
        <p:spPr/>
        <p:txBody>
          <a:bodyPr>
            <a:normAutofit/>
          </a:bodyPr>
          <a:lstStyle/>
          <a:p>
            <a:pPr marL="0" indent="0">
              <a:buNone/>
            </a:pPr>
            <a:r>
              <a:rPr lang="en-GB" sz="3600" dirty="0" smtClean="0"/>
              <a:t>… ‘And</a:t>
            </a:r>
            <a:r>
              <a:rPr lang="en-GB" sz="3600" dirty="0"/>
              <a:t>, from today, we’re asking that Islanders only undertake essential  </a:t>
            </a:r>
            <a:r>
              <a:rPr lang="en-GB" sz="3600" dirty="0" smtClean="0"/>
              <a:t>  travel </a:t>
            </a:r>
            <a:r>
              <a:rPr lang="en-GB" sz="3600" dirty="0"/>
              <a:t>into and out of the Island. </a:t>
            </a:r>
            <a:endParaRPr lang="en-GB" sz="3600" dirty="0" smtClean="0"/>
          </a:p>
          <a:p>
            <a:pPr marL="0" indent="0">
              <a:buNone/>
            </a:pPr>
            <a:endParaRPr lang="en-GB" sz="3600" dirty="0"/>
          </a:p>
          <a:p>
            <a:pPr marL="0" indent="0">
              <a:buNone/>
            </a:pPr>
            <a:r>
              <a:rPr lang="en-GB" sz="3600" dirty="0"/>
              <a:t>You can still travel for medical and compassionate purposes. And key workers required to keep our essential services </a:t>
            </a:r>
            <a:r>
              <a:rPr lang="en-GB" sz="3600" dirty="0" smtClean="0"/>
              <a:t>running </a:t>
            </a:r>
            <a:r>
              <a:rPr lang="en-GB" sz="3600" dirty="0"/>
              <a:t>can also continue </a:t>
            </a:r>
            <a:r>
              <a:rPr lang="en-GB" sz="3600" dirty="0" smtClean="0"/>
              <a:t>travelling.’ …</a:t>
            </a:r>
            <a:endParaRPr lang="en-GB" sz="3600" dirty="0"/>
          </a:p>
        </p:txBody>
      </p:sp>
    </p:spTree>
    <p:extLst>
      <p:ext uri="{BB962C8B-B14F-4D97-AF65-F5344CB8AC3E}">
        <p14:creationId xmlns:p14="http://schemas.microsoft.com/office/powerpoint/2010/main" val="1960478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More on Self-Isolation</a:t>
            </a:r>
            <a:endParaRPr lang="en-GB" b="1" dirty="0">
              <a:solidFill>
                <a:srgbClr val="7030A0"/>
              </a:solidFill>
              <a:latin typeface="+mn-lt"/>
            </a:endParaRPr>
          </a:p>
        </p:txBody>
      </p:sp>
      <p:sp>
        <p:nvSpPr>
          <p:cNvPr id="3" name="Content Placeholder 2"/>
          <p:cNvSpPr>
            <a:spLocks noGrp="1"/>
          </p:cNvSpPr>
          <p:nvPr>
            <p:ph idx="1"/>
          </p:nvPr>
        </p:nvSpPr>
        <p:spPr/>
        <p:txBody>
          <a:bodyPr>
            <a:normAutofit/>
          </a:bodyPr>
          <a:lstStyle/>
          <a:p>
            <a:pPr marL="0" indent="0">
              <a:buNone/>
            </a:pPr>
            <a:r>
              <a:rPr lang="en-GB" sz="3600" dirty="0" smtClean="0"/>
              <a:t>If any employees need to self-isolate remember to keep in touch with them and for those you know who may live on their own check that they have sufficient provisions and food for the 2 weeks.</a:t>
            </a:r>
            <a:endParaRPr lang="en-GB" sz="3600" dirty="0"/>
          </a:p>
        </p:txBody>
      </p:sp>
    </p:spTree>
    <p:extLst>
      <p:ext uri="{BB962C8B-B14F-4D97-AF65-F5344CB8AC3E}">
        <p14:creationId xmlns:p14="http://schemas.microsoft.com/office/powerpoint/2010/main" val="740752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Business Continuity</a:t>
            </a:r>
            <a:endParaRPr lang="en-GB" b="1" dirty="0">
              <a:solidFill>
                <a:srgbClr val="7030A0"/>
              </a:solidFill>
              <a:latin typeface="+mn-lt"/>
            </a:endParaRPr>
          </a:p>
        </p:txBody>
      </p:sp>
      <p:sp>
        <p:nvSpPr>
          <p:cNvPr id="3" name="Content Placeholder 2"/>
          <p:cNvSpPr>
            <a:spLocks noGrp="1"/>
          </p:cNvSpPr>
          <p:nvPr>
            <p:ph idx="1"/>
          </p:nvPr>
        </p:nvSpPr>
        <p:spPr/>
        <p:txBody>
          <a:bodyPr/>
          <a:lstStyle/>
          <a:p>
            <a:r>
              <a:rPr lang="en-GB" dirty="0" smtClean="0"/>
              <a:t>Do you have a workable business continuity plan already in place?</a:t>
            </a:r>
          </a:p>
          <a:p>
            <a:r>
              <a:rPr lang="en-GB" dirty="0" smtClean="0"/>
              <a:t>Think about any operational requirements in the short/medium and longer term;</a:t>
            </a:r>
          </a:p>
          <a:p>
            <a:r>
              <a:rPr lang="en-GB" dirty="0" smtClean="0"/>
              <a:t>If employees are not at work, do your contracts allow for business critical activities to continue re flexibility or maybe consider shift systems.</a:t>
            </a:r>
          </a:p>
          <a:p>
            <a:r>
              <a:rPr lang="en-GB" dirty="0" smtClean="0"/>
              <a:t>Can you offer overtime payments/time off in lieu to ensure that it is ‘business as usual’?</a:t>
            </a:r>
            <a:endParaRPr lang="en-GB" dirty="0"/>
          </a:p>
        </p:txBody>
      </p:sp>
    </p:spTree>
    <p:extLst>
      <p:ext uri="{BB962C8B-B14F-4D97-AF65-F5344CB8AC3E}">
        <p14:creationId xmlns:p14="http://schemas.microsoft.com/office/powerpoint/2010/main" val="357863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More …</a:t>
            </a:r>
            <a:endParaRPr lang="en-GB" b="1" dirty="0">
              <a:solidFill>
                <a:srgbClr val="7030A0"/>
              </a:solidFill>
              <a:latin typeface="+mn-lt"/>
            </a:endParaRPr>
          </a:p>
        </p:txBody>
      </p:sp>
      <p:sp>
        <p:nvSpPr>
          <p:cNvPr id="3" name="Content Placeholder 2"/>
          <p:cNvSpPr>
            <a:spLocks noGrp="1"/>
          </p:cNvSpPr>
          <p:nvPr>
            <p:ph idx="1"/>
          </p:nvPr>
        </p:nvSpPr>
        <p:spPr/>
        <p:txBody>
          <a:bodyPr/>
          <a:lstStyle/>
          <a:p>
            <a:r>
              <a:rPr lang="en-GB" dirty="0" smtClean="0"/>
              <a:t>Gov.je have released a Business Continuity checklist which you can access </a:t>
            </a:r>
            <a:r>
              <a:rPr lang="en-GB" dirty="0" smtClean="0">
                <a:hlinkClick r:id="rId2" action="ppaction://hlinkfile"/>
              </a:rPr>
              <a:t>here.</a:t>
            </a:r>
            <a:endParaRPr lang="en-GB" dirty="0" smtClean="0"/>
          </a:p>
        </p:txBody>
      </p:sp>
    </p:spTree>
    <p:extLst>
      <p:ext uri="{BB962C8B-B14F-4D97-AF65-F5344CB8AC3E}">
        <p14:creationId xmlns:p14="http://schemas.microsoft.com/office/powerpoint/2010/main" val="320714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7030A0"/>
                </a:solidFill>
                <a:latin typeface="+mn-lt"/>
              </a:rPr>
              <a:t>Working From Home</a:t>
            </a:r>
            <a:endParaRPr lang="en-GB" b="1" dirty="0">
              <a:solidFill>
                <a:srgbClr val="7030A0"/>
              </a:solidFill>
              <a:latin typeface="+mn-lt"/>
            </a:endParaRPr>
          </a:p>
        </p:txBody>
      </p:sp>
      <p:sp>
        <p:nvSpPr>
          <p:cNvPr id="5" name="Content Placeholder 4"/>
          <p:cNvSpPr>
            <a:spLocks noGrp="1"/>
          </p:cNvSpPr>
          <p:nvPr>
            <p:ph idx="1"/>
          </p:nvPr>
        </p:nvSpPr>
        <p:spPr/>
        <p:txBody>
          <a:bodyPr/>
          <a:lstStyle/>
          <a:p>
            <a:r>
              <a:rPr lang="en-GB" dirty="0" smtClean="0"/>
              <a:t>Do you have a homeworking policy – if not it may be worth considering developing one now?</a:t>
            </a:r>
          </a:p>
          <a:p>
            <a:r>
              <a:rPr lang="en-GB" dirty="0" smtClean="0"/>
              <a:t>Can you enable employees to work from home during any period of office closure/self-isolation?</a:t>
            </a:r>
          </a:p>
          <a:p>
            <a:r>
              <a:rPr lang="en-GB" dirty="0" smtClean="0"/>
              <a:t>If this is possible then remember that the employee cannot claim STIA at the same time.</a:t>
            </a:r>
          </a:p>
          <a:p>
            <a:r>
              <a:rPr lang="en-GB" dirty="0" smtClean="0"/>
              <a:t>Encourage employees to keep in touch with the employer and colleagues during any such period.</a:t>
            </a:r>
          </a:p>
          <a:p>
            <a:pPr marL="0" indent="0">
              <a:buNone/>
            </a:pPr>
            <a:endParaRPr lang="en-GB" dirty="0"/>
          </a:p>
        </p:txBody>
      </p:sp>
    </p:spTree>
    <p:extLst>
      <p:ext uri="{BB962C8B-B14F-4D97-AF65-F5344CB8AC3E}">
        <p14:creationId xmlns:p14="http://schemas.microsoft.com/office/powerpoint/2010/main" val="40464902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Closing the Workplace</a:t>
            </a:r>
            <a:endParaRPr lang="en-GB" b="1" dirty="0">
              <a:solidFill>
                <a:srgbClr val="7030A0"/>
              </a:solidFill>
              <a:latin typeface="+mn-lt"/>
            </a:endParaRPr>
          </a:p>
        </p:txBody>
      </p:sp>
      <p:sp>
        <p:nvSpPr>
          <p:cNvPr id="3" name="Content Placeholder 2"/>
          <p:cNvSpPr>
            <a:spLocks noGrp="1"/>
          </p:cNvSpPr>
          <p:nvPr>
            <p:ph idx="1"/>
          </p:nvPr>
        </p:nvSpPr>
        <p:spPr/>
        <p:txBody>
          <a:bodyPr/>
          <a:lstStyle/>
          <a:p>
            <a:r>
              <a:rPr lang="en-GB" dirty="0" smtClean="0"/>
              <a:t>If an employer takes the decision to close the workplace then employees will need to be paid for this – </a:t>
            </a:r>
            <a:r>
              <a:rPr lang="en-GB" u="sng" dirty="0" smtClean="0"/>
              <a:t>unless</a:t>
            </a:r>
            <a:r>
              <a:rPr lang="en-GB" dirty="0" smtClean="0"/>
              <a:t> the right is reserved under contract for a short-term cessation of work;</a:t>
            </a:r>
          </a:p>
          <a:p>
            <a:r>
              <a:rPr lang="en-GB" dirty="0" smtClean="0"/>
              <a:t>Employees should be advised:</a:t>
            </a:r>
          </a:p>
          <a:p>
            <a:pPr lvl="1"/>
            <a:r>
              <a:rPr lang="en-GB" dirty="0" smtClean="0"/>
              <a:t> of how long the closure will be in place;</a:t>
            </a:r>
          </a:p>
          <a:p>
            <a:pPr lvl="1"/>
            <a:r>
              <a:rPr lang="en-GB" dirty="0" smtClean="0"/>
              <a:t> information around access;</a:t>
            </a:r>
          </a:p>
          <a:p>
            <a:pPr lvl="1"/>
            <a:r>
              <a:rPr lang="en-GB" dirty="0" smtClean="0"/>
              <a:t> working from home (if available);</a:t>
            </a:r>
          </a:p>
          <a:p>
            <a:pPr lvl="1"/>
            <a:r>
              <a:rPr lang="en-GB" dirty="0"/>
              <a:t>w</a:t>
            </a:r>
            <a:r>
              <a:rPr lang="en-GB" dirty="0" smtClean="0"/>
              <a:t>ho is the point of contact during the closure;</a:t>
            </a:r>
          </a:p>
          <a:p>
            <a:pPr lvl="1"/>
            <a:r>
              <a:rPr lang="en-GB" dirty="0"/>
              <a:t>a</a:t>
            </a:r>
            <a:r>
              <a:rPr lang="en-GB" dirty="0" smtClean="0"/>
              <a:t>ny rules around this </a:t>
            </a:r>
            <a:r>
              <a:rPr lang="en-GB" dirty="0" err="1" smtClean="0"/>
              <a:t>eg</a:t>
            </a:r>
            <a:r>
              <a:rPr lang="en-GB" dirty="0" smtClean="0"/>
              <a:t> not leaving the Island etc.</a:t>
            </a:r>
          </a:p>
          <a:p>
            <a:pPr marL="457200" lvl="1"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2751848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Remember …</a:t>
            </a:r>
            <a:endParaRPr lang="en-GB" b="1" dirty="0">
              <a:solidFill>
                <a:srgbClr val="7030A0"/>
              </a:solidFill>
              <a:latin typeface="+mn-lt"/>
            </a:endParaRPr>
          </a:p>
        </p:txBody>
      </p:sp>
      <p:sp>
        <p:nvSpPr>
          <p:cNvPr id="3" name="Content Placeholder 2"/>
          <p:cNvSpPr>
            <a:spLocks noGrp="1"/>
          </p:cNvSpPr>
          <p:nvPr>
            <p:ph idx="1"/>
          </p:nvPr>
        </p:nvSpPr>
        <p:spPr/>
        <p:txBody>
          <a:bodyPr>
            <a:normAutofit/>
          </a:bodyPr>
          <a:lstStyle/>
          <a:p>
            <a:r>
              <a:rPr lang="en-GB" sz="4000" dirty="0" smtClean="0"/>
              <a:t>To reassure employees that all is being done to enable the business to re-open as soon as possible (</a:t>
            </a:r>
            <a:r>
              <a:rPr lang="en-GB" sz="4000" dirty="0" err="1" smtClean="0"/>
              <a:t>eg</a:t>
            </a:r>
            <a:r>
              <a:rPr lang="en-GB" sz="4000" dirty="0" smtClean="0"/>
              <a:t> a deep clean of the site)</a:t>
            </a:r>
            <a:endParaRPr lang="en-GB" sz="4000" dirty="0"/>
          </a:p>
        </p:txBody>
      </p:sp>
    </p:spTree>
    <p:extLst>
      <p:ext uri="{BB962C8B-B14F-4D97-AF65-F5344CB8AC3E}">
        <p14:creationId xmlns:p14="http://schemas.microsoft.com/office/powerpoint/2010/main" val="19837833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Schools Closure</a:t>
            </a:r>
            <a:endParaRPr lang="en-GB" b="1" dirty="0">
              <a:solidFill>
                <a:srgbClr val="7030A0"/>
              </a:solidFill>
              <a:latin typeface="+mn-lt"/>
            </a:endParaRPr>
          </a:p>
        </p:txBody>
      </p:sp>
      <p:sp>
        <p:nvSpPr>
          <p:cNvPr id="3" name="Content Placeholder 2"/>
          <p:cNvSpPr>
            <a:spLocks noGrp="1"/>
          </p:cNvSpPr>
          <p:nvPr>
            <p:ph idx="1"/>
          </p:nvPr>
        </p:nvSpPr>
        <p:spPr/>
        <p:txBody>
          <a:bodyPr/>
          <a:lstStyle/>
          <a:p>
            <a:r>
              <a:rPr lang="en-GB" dirty="0" smtClean="0"/>
              <a:t>There is no statutory provisions in place for employees to take time off if schools close (or if care is needed to be given to another person).  Therefore employers should:</a:t>
            </a:r>
          </a:p>
          <a:p>
            <a:pPr lvl="1"/>
            <a:r>
              <a:rPr lang="en-GB" sz="3200" dirty="0" smtClean="0"/>
              <a:t>Be as flexible as possible – home working, unpaid leave, temporary changes to working hours/venues, working back hours at a later stage;</a:t>
            </a:r>
          </a:p>
          <a:p>
            <a:pPr lvl="1"/>
            <a:r>
              <a:rPr lang="en-GB" sz="3200" dirty="0" smtClean="0"/>
              <a:t>Understand that this is not something that individuals will have any control over;</a:t>
            </a:r>
          </a:p>
          <a:p>
            <a:pPr lvl="1"/>
            <a:r>
              <a:rPr lang="en-GB" sz="3200" dirty="0" smtClean="0"/>
              <a:t>Using annual leave to cover such a period.</a:t>
            </a:r>
          </a:p>
        </p:txBody>
      </p:sp>
    </p:spTree>
    <p:extLst>
      <p:ext uri="{BB962C8B-B14F-4D97-AF65-F5344CB8AC3E}">
        <p14:creationId xmlns:p14="http://schemas.microsoft.com/office/powerpoint/2010/main" val="855491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Salary and Benefits etc</a:t>
            </a:r>
            <a:endParaRPr lang="en-GB" b="1" dirty="0">
              <a:solidFill>
                <a:srgbClr val="7030A0"/>
              </a:solidFill>
              <a:latin typeface="+mn-lt"/>
            </a:endParaRPr>
          </a:p>
        </p:txBody>
      </p:sp>
      <p:sp>
        <p:nvSpPr>
          <p:cNvPr id="3" name="Content Placeholder 2"/>
          <p:cNvSpPr>
            <a:spLocks noGrp="1"/>
          </p:cNvSpPr>
          <p:nvPr>
            <p:ph idx="1"/>
          </p:nvPr>
        </p:nvSpPr>
        <p:spPr/>
        <p:txBody>
          <a:bodyPr>
            <a:normAutofit/>
          </a:bodyPr>
          <a:lstStyle/>
          <a:p>
            <a:r>
              <a:rPr lang="en-GB" b="1" dirty="0" smtClean="0"/>
              <a:t>Contractual sick pay:</a:t>
            </a:r>
          </a:p>
          <a:p>
            <a:pPr lvl="2"/>
            <a:r>
              <a:rPr lang="en-GB" sz="2800" dirty="0" smtClean="0"/>
              <a:t>Ensure employees are reminded of the absence reporting policy to enable any payments due under contract to be met;</a:t>
            </a:r>
          </a:p>
          <a:p>
            <a:pPr lvl="2"/>
            <a:r>
              <a:rPr lang="en-GB" sz="2800" dirty="0" smtClean="0"/>
              <a:t>All benefits will continue to apply during any period of absence including self-isolation;</a:t>
            </a:r>
            <a:endParaRPr lang="en-GB" sz="2800" dirty="0"/>
          </a:p>
          <a:p>
            <a:pPr lvl="2"/>
            <a:r>
              <a:rPr lang="en-GB" sz="2800" dirty="0" smtClean="0"/>
              <a:t>Remember to be flexible in respect of receiving any medical certificates if your policy gives a timeframe as employees may not able to get this to you.</a:t>
            </a:r>
          </a:p>
        </p:txBody>
      </p:sp>
    </p:spTree>
    <p:extLst>
      <p:ext uri="{BB962C8B-B14F-4D97-AF65-F5344CB8AC3E}">
        <p14:creationId xmlns:p14="http://schemas.microsoft.com/office/powerpoint/2010/main" val="30844059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However …</a:t>
            </a:r>
            <a:endParaRPr lang="en-GB" b="1" dirty="0">
              <a:solidFill>
                <a:srgbClr val="7030A0"/>
              </a:solidFill>
              <a:latin typeface="+mn-lt"/>
            </a:endParaRPr>
          </a:p>
        </p:txBody>
      </p:sp>
      <p:sp>
        <p:nvSpPr>
          <p:cNvPr id="3" name="Content Placeholder 2"/>
          <p:cNvSpPr>
            <a:spLocks noGrp="1"/>
          </p:cNvSpPr>
          <p:nvPr>
            <p:ph idx="1"/>
          </p:nvPr>
        </p:nvSpPr>
        <p:spPr/>
        <p:txBody>
          <a:bodyPr/>
          <a:lstStyle/>
          <a:p>
            <a:r>
              <a:rPr lang="en-GB" sz="4000" dirty="0" smtClean="0"/>
              <a:t>Important to remember that if employees are not going to receive any salary payments they may decide to attend the workplace (despite being unwell) and take steps to cover their symptoms</a:t>
            </a:r>
            <a:r>
              <a:rPr lang="en-GB" dirty="0" smtClean="0"/>
              <a:t>. </a:t>
            </a:r>
            <a:endParaRPr lang="en-GB" dirty="0"/>
          </a:p>
        </p:txBody>
      </p:sp>
    </p:spTree>
    <p:extLst>
      <p:ext uri="{BB962C8B-B14F-4D97-AF65-F5344CB8AC3E}">
        <p14:creationId xmlns:p14="http://schemas.microsoft.com/office/powerpoint/2010/main" val="1462887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Remember…</a:t>
            </a:r>
            <a:endParaRPr lang="en-GB" b="1" dirty="0">
              <a:solidFill>
                <a:srgbClr val="7030A0"/>
              </a:solidFill>
              <a:latin typeface="+mn-lt"/>
            </a:endParaRPr>
          </a:p>
        </p:txBody>
      </p:sp>
      <p:sp>
        <p:nvSpPr>
          <p:cNvPr id="3" name="Content Placeholder 2"/>
          <p:cNvSpPr>
            <a:spLocks noGrp="1"/>
          </p:cNvSpPr>
          <p:nvPr>
            <p:ph idx="1"/>
          </p:nvPr>
        </p:nvSpPr>
        <p:spPr/>
        <p:txBody>
          <a:bodyPr>
            <a:normAutofit/>
          </a:bodyPr>
          <a:lstStyle/>
          <a:p>
            <a:pPr marL="0" indent="0">
              <a:buNone/>
            </a:pPr>
            <a:r>
              <a:rPr lang="en-GB" sz="4000" b="1" dirty="0" smtClean="0">
                <a:hlinkClick r:id="rId2"/>
              </a:rPr>
              <a:t>Gov.je </a:t>
            </a:r>
            <a:r>
              <a:rPr lang="en-GB" sz="4000" b="1" dirty="0" smtClean="0"/>
              <a:t>is the go to place for all local updates and generic advice.</a:t>
            </a:r>
            <a:endParaRPr lang="en-GB" sz="4000" b="1" dirty="0"/>
          </a:p>
        </p:txBody>
      </p:sp>
    </p:spTree>
    <p:extLst>
      <p:ext uri="{BB962C8B-B14F-4D97-AF65-F5344CB8AC3E}">
        <p14:creationId xmlns:p14="http://schemas.microsoft.com/office/powerpoint/2010/main" val="30512890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Zero Hour Contracts</a:t>
            </a:r>
            <a:endParaRPr lang="en-GB" b="1" dirty="0">
              <a:solidFill>
                <a:srgbClr val="7030A0"/>
              </a:solidFill>
              <a:latin typeface="+mn-lt"/>
            </a:endParaRPr>
          </a:p>
        </p:txBody>
      </p:sp>
      <p:sp>
        <p:nvSpPr>
          <p:cNvPr id="3" name="Content Placeholder 2"/>
          <p:cNvSpPr>
            <a:spLocks noGrp="1"/>
          </p:cNvSpPr>
          <p:nvPr>
            <p:ph idx="1"/>
          </p:nvPr>
        </p:nvSpPr>
        <p:spPr/>
        <p:txBody>
          <a:bodyPr/>
          <a:lstStyle/>
          <a:p>
            <a:pPr marL="0" indent="0">
              <a:buNone/>
            </a:pPr>
            <a:r>
              <a:rPr lang="en-GB" sz="4000" dirty="0" smtClean="0"/>
              <a:t>If employees are working under zero hour contracts (in the true ‘as and when’ sense), there will be no obligation to pay them unless it is covered in their contract;</a:t>
            </a:r>
          </a:p>
          <a:p>
            <a:pPr marL="0" indent="0">
              <a:buNone/>
            </a:pPr>
            <a:endParaRPr lang="en-GB" dirty="0"/>
          </a:p>
        </p:txBody>
      </p:sp>
    </p:spTree>
    <p:extLst>
      <p:ext uri="{BB962C8B-B14F-4D97-AF65-F5344CB8AC3E}">
        <p14:creationId xmlns:p14="http://schemas.microsoft.com/office/powerpoint/2010/main" val="12041891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Things to Do Now …</a:t>
            </a:r>
            <a:endParaRPr lang="en-GB" b="1" dirty="0">
              <a:solidFill>
                <a:srgbClr val="7030A0"/>
              </a:solidFill>
              <a:latin typeface="+mn-lt"/>
            </a:endParaRPr>
          </a:p>
        </p:txBody>
      </p:sp>
      <p:sp>
        <p:nvSpPr>
          <p:cNvPr id="3" name="Content Placeholder 2"/>
          <p:cNvSpPr>
            <a:spLocks noGrp="1"/>
          </p:cNvSpPr>
          <p:nvPr>
            <p:ph idx="1"/>
          </p:nvPr>
        </p:nvSpPr>
        <p:spPr/>
        <p:txBody>
          <a:bodyPr>
            <a:normAutofit lnSpcReduction="10000"/>
          </a:bodyPr>
          <a:lstStyle/>
          <a:p>
            <a:r>
              <a:rPr lang="en-GB" dirty="0" smtClean="0"/>
              <a:t>Ensure you have up—to-date contact details and addresses for all your employees;</a:t>
            </a:r>
          </a:p>
          <a:p>
            <a:r>
              <a:rPr lang="en-GB" dirty="0" smtClean="0"/>
              <a:t>Remind employees of your absence reporting policy;</a:t>
            </a:r>
          </a:p>
          <a:p>
            <a:r>
              <a:rPr lang="en-GB" dirty="0" smtClean="0"/>
              <a:t>Ensure you have </a:t>
            </a:r>
            <a:r>
              <a:rPr lang="en-GB" dirty="0" smtClean="0"/>
              <a:t>business </a:t>
            </a:r>
            <a:r>
              <a:rPr lang="en-GB" dirty="0" smtClean="0"/>
              <a:t>continuity plans </a:t>
            </a:r>
            <a:r>
              <a:rPr lang="en-GB" dirty="0" err="1" smtClean="0"/>
              <a:t>eg</a:t>
            </a:r>
            <a:r>
              <a:rPr lang="en-GB" dirty="0" smtClean="0"/>
              <a:t> working from home or a clean venue;</a:t>
            </a:r>
          </a:p>
          <a:p>
            <a:r>
              <a:rPr lang="en-GB" dirty="0" smtClean="0"/>
              <a:t>Reassure employees of the steps being taken to protect them in the workplace;</a:t>
            </a:r>
          </a:p>
          <a:p>
            <a:r>
              <a:rPr lang="en-GB" dirty="0" smtClean="0"/>
              <a:t>Ensure that no one is discriminated against under any of the protected characteristics (bear in mind race and disability in particular).</a:t>
            </a:r>
          </a:p>
          <a:p>
            <a:endParaRPr lang="en-GB" dirty="0"/>
          </a:p>
        </p:txBody>
      </p:sp>
    </p:spTree>
    <p:extLst>
      <p:ext uri="{BB962C8B-B14F-4D97-AF65-F5344CB8AC3E}">
        <p14:creationId xmlns:p14="http://schemas.microsoft.com/office/powerpoint/2010/main" val="26125779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More …</a:t>
            </a:r>
            <a:endParaRPr lang="en-GB" b="1" dirty="0">
              <a:solidFill>
                <a:srgbClr val="7030A0"/>
              </a:solidFill>
              <a:latin typeface="+mn-lt"/>
            </a:endParaRPr>
          </a:p>
        </p:txBody>
      </p:sp>
      <p:sp>
        <p:nvSpPr>
          <p:cNvPr id="3" name="Content Placeholder 2"/>
          <p:cNvSpPr>
            <a:spLocks noGrp="1"/>
          </p:cNvSpPr>
          <p:nvPr>
            <p:ph idx="1"/>
          </p:nvPr>
        </p:nvSpPr>
        <p:spPr/>
        <p:txBody>
          <a:bodyPr/>
          <a:lstStyle/>
          <a:p>
            <a:r>
              <a:rPr lang="en-GB" dirty="0" smtClean="0"/>
              <a:t>If you have any employees who may be at a higher risk than others, ensure you know who they are – remember employees do not have to provide this information to you and the usual Data Protection rules will apply;</a:t>
            </a:r>
          </a:p>
          <a:p>
            <a:r>
              <a:rPr lang="en-GB" dirty="0" smtClean="0"/>
              <a:t>Ensure employees are aware that they can advise of any symptoms and or if they are struggling with the current situation.</a:t>
            </a:r>
          </a:p>
          <a:p>
            <a:r>
              <a:rPr lang="en-GB" dirty="0" smtClean="0"/>
              <a:t>If there is a downturn in business do you have a </a:t>
            </a:r>
            <a:r>
              <a:rPr lang="en-GB" u="sng" dirty="0" smtClean="0"/>
              <a:t>temporary lay off clause set out in the contracts?</a:t>
            </a:r>
            <a:endParaRPr lang="en-GB" u="sng" dirty="0"/>
          </a:p>
        </p:txBody>
      </p:sp>
    </p:spTree>
    <p:extLst>
      <p:ext uri="{BB962C8B-B14F-4D97-AF65-F5344CB8AC3E}">
        <p14:creationId xmlns:p14="http://schemas.microsoft.com/office/powerpoint/2010/main" val="2317747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Dr Ivan Muscat …</a:t>
            </a:r>
            <a:endParaRPr lang="en-GB" b="1" dirty="0">
              <a:solidFill>
                <a:srgbClr val="7030A0"/>
              </a:solidFill>
              <a:latin typeface="+mn-lt"/>
            </a:endParaRPr>
          </a:p>
        </p:txBody>
      </p:sp>
      <p:sp>
        <p:nvSpPr>
          <p:cNvPr id="3" name="Content Placeholder 2"/>
          <p:cNvSpPr>
            <a:spLocks noGrp="1"/>
          </p:cNvSpPr>
          <p:nvPr>
            <p:ph idx="1"/>
          </p:nvPr>
        </p:nvSpPr>
        <p:spPr/>
        <p:txBody>
          <a:bodyPr>
            <a:normAutofit/>
          </a:bodyPr>
          <a:lstStyle/>
          <a:p>
            <a:pPr marL="0" indent="0">
              <a:buNone/>
            </a:pPr>
            <a:r>
              <a:rPr lang="en-GB" i="1" dirty="0" smtClean="0"/>
              <a:t>… “</a:t>
            </a:r>
            <a:r>
              <a:rPr lang="en-GB" i="1" dirty="0"/>
              <a:t>Our aim is to be open with islanders and ensure that we give the best possible treatment and care to our patients whilst protecting their confidentiality</a:t>
            </a:r>
            <a:r>
              <a:rPr lang="en-GB" i="1" dirty="0" smtClean="0"/>
              <a:t>. </a:t>
            </a:r>
          </a:p>
          <a:p>
            <a:endParaRPr lang="en-GB" i="1" dirty="0"/>
          </a:p>
          <a:p>
            <a:endParaRPr lang="en-GB" i="1" dirty="0" smtClean="0"/>
          </a:p>
          <a:p>
            <a:pPr marL="0" indent="0">
              <a:buNone/>
            </a:pPr>
            <a:r>
              <a:rPr lang="en-GB" i="1" dirty="0" smtClean="0"/>
              <a:t>… “</a:t>
            </a:r>
            <a:r>
              <a:rPr lang="en-GB" i="1" dirty="0"/>
              <a:t>The best thing people can do to help stop the spread of coronavirus is to be scrupulous about hand, surface and respiratory hygiene. Wash your hands frequently. Use tissues to cough or sneeze into and throw them away as soon as you have used them. Keep the surfaces you work on and touch as clean as you can. Those messages will not change.”</a:t>
            </a:r>
            <a:endParaRPr lang="en-GB" dirty="0"/>
          </a:p>
          <a:p>
            <a:pPr marL="0" indent="0">
              <a:buNone/>
            </a:pPr>
            <a:endParaRPr lang="en-GB" dirty="0"/>
          </a:p>
        </p:txBody>
      </p:sp>
    </p:spTree>
    <p:extLst>
      <p:ext uri="{BB962C8B-B14F-4D97-AF65-F5344CB8AC3E}">
        <p14:creationId xmlns:p14="http://schemas.microsoft.com/office/powerpoint/2010/main" val="2217989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82315" y="-153162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06310" rIns="91440" bIns="54846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BDBDBD"/>
                </a:solidFill>
                <a:effectLst/>
                <a:latin typeface="ReithSans"/>
              </a:rPr>
              <a:t>  </a:t>
            </a:r>
            <a:endParaRPr kumimoji="0" lang="en-US" altLang="en-US" sz="32900" b="1" i="0" u="none" strike="noStrike" cap="none" normalizeH="0" baseline="0" dirty="0" smtClean="0">
              <a:ln>
                <a:noFill/>
              </a:ln>
              <a:solidFill>
                <a:srgbClr val="1C20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1C2022"/>
                </a:solidFill>
                <a:effectLst/>
                <a:latin typeface="Arial" panose="020B0604020202020204" pitchFamily="34" charset="0"/>
                <a:cs typeface="Arial" panose="020B0604020202020204" pitchFamily="34" charset="0"/>
              </a:rPr>
              <a:t>Public health experts have been giving out lots of advice to try to stop the spread of the virus. </a:t>
            </a:r>
            <a:endParaRPr kumimoji="0" lang="en-US" altLang="en-US" sz="250200" b="1" i="0" u="none" strike="noStrike" cap="none" normalizeH="0" baseline="0" dirty="0" smtClean="0">
              <a:ln>
                <a:noFill/>
              </a:ln>
              <a:solidFill>
                <a:srgbClr val="1E1E1E"/>
              </a:solidFill>
              <a:effectLst/>
              <a:latin typeface="Reith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50200" b="1" i="0" u="none" strike="noStrike" cap="none" normalizeH="0" baseline="0" dirty="0" smtClean="0">
                <a:ln>
                  <a:noFill/>
                </a:ln>
                <a:solidFill>
                  <a:srgbClr val="1E1E1E"/>
                </a:solidFill>
                <a:effectLst/>
                <a:latin typeface="ReithSans"/>
              </a:rPr>
              <a:t>How do I protect myself?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BDBDBD"/>
                </a:solidFill>
                <a:effectLst/>
                <a:latin typeface="ReithSans"/>
              </a:rPr>
              <a:t>    </a:t>
            </a:r>
            <a:r>
              <a:rPr kumimoji="0" lang="en-US" altLang="en-US" sz="78000" b="1" i="0" u="none" strike="noStrike" cap="none" normalizeH="0" baseline="0" dirty="0" smtClean="0">
                <a:ln>
                  <a:noFill/>
                </a:ln>
                <a:solidFill>
                  <a:srgbClr val="BDBDBD"/>
                </a:solidFill>
                <a:effectLst/>
                <a:latin typeface="ReithSans"/>
              </a:rPr>
              <a:t> </a:t>
            </a:r>
            <a:r>
              <a:rPr kumimoji="0" lang="en-US" altLang="en-US" b="1" i="0" u="none" strike="noStrike" cap="none" normalizeH="0" baseline="0" dirty="0" smtClean="0">
                <a:ln>
                  <a:noFill/>
                </a:ln>
                <a:solidFill>
                  <a:srgbClr val="BDBDBD"/>
                </a:solidFill>
                <a:effectLst/>
                <a:latin typeface="ReithSans"/>
              </a:rPr>
              <a:t> </a:t>
            </a:r>
            <a:endParaRPr kumimoji="0" lang="en-US" altLang="en-US" b="0" i="0" u="none" strike="noStrike" cap="none" normalizeH="0" baseline="0" dirty="0" smtClean="0">
              <a:ln>
                <a:noFill/>
              </a:ln>
              <a:solidFill>
                <a:schemeClr val="tx1"/>
              </a:solidFill>
              <a:effectLst/>
              <a:latin typeface="Reith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1" i="0" u="none" strike="noStrike" cap="none" normalizeH="0" baseline="0" dirty="0" smtClean="0">
                <a:ln>
                  <a:noFill/>
                </a:ln>
                <a:solidFill>
                  <a:srgbClr val="FFFFFF"/>
                </a:solidFill>
                <a:effectLst/>
                <a:latin typeface="ReithSans"/>
                <a:hlinkClick r:id="rId2"/>
              </a:rPr>
              <a:t>VIDEO: The 20-second hand wash</a:t>
            </a:r>
            <a:endParaRPr kumimoji="0" lang="en-US" altLang="en-US" sz="1100" b="1" i="0" u="none" strike="noStrike" cap="none" normalizeH="0" baseline="0" dirty="0" smtClean="0">
              <a:ln>
                <a:noFill/>
              </a:ln>
              <a:solidFill>
                <a:srgbClr val="5A5A5A"/>
              </a:solidFill>
              <a:effectLst/>
              <a:latin typeface="Reith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BDBDBD"/>
                </a:solidFill>
                <a:effectLst/>
                <a:latin typeface="ReithSans"/>
              </a:rPr>
              <a:t>  </a:t>
            </a:r>
            <a:r>
              <a:rPr kumimoji="0" lang="en-US" altLang="en-US" sz="78000" b="1" i="0" u="none" strike="noStrike" cap="none" normalizeH="0" baseline="0" dirty="0" smtClean="0">
                <a:ln>
                  <a:noFill/>
                </a:ln>
                <a:solidFill>
                  <a:srgbClr val="BDBDBD"/>
                </a:solidFill>
                <a:effectLst/>
                <a:latin typeface="ReithSans"/>
              </a:rPr>
              <a:t> </a:t>
            </a:r>
            <a:r>
              <a:rPr kumimoji="0" lang="en-US" altLang="en-US" b="1" i="0" u="none" strike="noStrike" cap="none" normalizeH="0" baseline="0" dirty="0" smtClean="0">
                <a:ln>
                  <a:noFill/>
                </a:ln>
                <a:solidFill>
                  <a:srgbClr val="BDBDBD"/>
                </a:solidFill>
                <a:effectLst/>
                <a:latin typeface="ReithSans"/>
              </a:rPr>
              <a:t> </a:t>
            </a:r>
            <a:r>
              <a:rPr kumimoji="0" lang="en-US" altLang="en-US" sz="78000" b="1" i="0" u="none" strike="noStrike" cap="none" normalizeH="0" baseline="0" dirty="0" smtClean="0">
                <a:ln>
                  <a:noFill/>
                </a:ln>
                <a:solidFill>
                  <a:srgbClr val="BDBDBD"/>
                </a:solidFill>
                <a:effectLst/>
                <a:latin typeface="ReithSans"/>
              </a:rPr>
              <a:t> </a:t>
            </a:r>
            <a:r>
              <a:rPr kumimoji="0" lang="en-US" altLang="en-US" b="1" i="0" u="none" strike="noStrike" cap="none" normalizeH="0" baseline="0" dirty="0" smtClean="0">
                <a:ln>
                  <a:noFill/>
                </a:ln>
                <a:solidFill>
                  <a:srgbClr val="BDBDBD"/>
                </a:solidFill>
                <a:effectLst/>
                <a:latin typeface="ReithSans"/>
              </a:rPr>
              <a:t> </a:t>
            </a:r>
            <a:r>
              <a:rPr kumimoji="0" lang="en-US" altLang="en-US" sz="78000" b="1" i="0" u="none" strike="noStrike" cap="none" normalizeH="0" baseline="0" dirty="0" smtClean="0">
                <a:ln>
                  <a:noFill/>
                </a:ln>
                <a:solidFill>
                  <a:srgbClr val="BDBDBD"/>
                </a:solidFill>
                <a:effectLst/>
                <a:latin typeface="ReithSans"/>
              </a:rPr>
              <a:t> </a:t>
            </a:r>
            <a:r>
              <a:rPr kumimoji="0" lang="en-US" altLang="en-US" b="1" i="0" u="none" strike="noStrike" cap="none" normalizeH="0" baseline="0" dirty="0" smtClean="0">
                <a:ln>
                  <a:noFill/>
                </a:ln>
                <a:solidFill>
                  <a:srgbClr val="BDBDBD"/>
                </a:solidFill>
                <a:effectLst/>
                <a:latin typeface="ReithSans"/>
              </a:rPr>
              <a:t> </a:t>
            </a:r>
            <a:r>
              <a:rPr kumimoji="0" lang="en-US" altLang="en-US" sz="78000" b="1" i="0" u="none" strike="noStrike" cap="none" normalizeH="0" baseline="0" dirty="0" smtClean="0">
                <a:ln>
                  <a:noFill/>
                </a:ln>
                <a:solidFill>
                  <a:srgbClr val="BDBDBD"/>
                </a:solidFill>
                <a:effectLst/>
                <a:latin typeface="ReithSans"/>
              </a:rPr>
              <a:t> </a:t>
            </a:r>
            <a:r>
              <a:rPr kumimoji="0" lang="en-US" altLang="en-US" b="1" i="0" u="none" strike="noStrike" cap="none" normalizeH="0" baseline="0" dirty="0" smtClean="0">
                <a:ln>
                  <a:noFill/>
                </a:ln>
                <a:solidFill>
                  <a:srgbClr val="BDBDBD"/>
                </a:solidFill>
                <a:effectLst/>
                <a:latin typeface="ReithSans"/>
              </a:rPr>
              <a:t> </a:t>
            </a:r>
            <a:endParaRPr kumimoji="0" lang="en-US" altLang="en-US" b="1" i="0" u="none" strike="noStrike" cap="none" normalizeH="0" baseline="0" dirty="0" smtClean="0">
              <a:ln>
                <a:noFill/>
              </a:ln>
              <a:solidFill>
                <a:srgbClr val="1E1E1E"/>
              </a:solidFill>
              <a:effectLst/>
              <a:latin typeface="Reith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50200" b="1" i="0" u="none" strike="noStrike" cap="none" normalizeH="0" baseline="0" dirty="0" smtClean="0">
                <a:ln>
                  <a:noFill/>
                </a:ln>
                <a:solidFill>
                  <a:srgbClr val="1E1E1E"/>
                </a:solidFill>
                <a:effectLst/>
                <a:latin typeface="ReithSans"/>
              </a:rPr>
              <a:t>What are the symptoms?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BDBDBD"/>
                </a:solidFill>
                <a:effectLst/>
                <a:latin typeface="ReithSans"/>
              </a:rPr>
              <a:t>    </a:t>
            </a:r>
            <a:r>
              <a:rPr kumimoji="0" lang="en-US" altLang="en-US" sz="78000" b="1" i="0" u="none" strike="noStrike" cap="none" normalizeH="0" baseline="0" dirty="0" smtClean="0">
                <a:ln>
                  <a:noFill/>
                </a:ln>
                <a:solidFill>
                  <a:srgbClr val="BDBDBD"/>
                </a:solidFill>
                <a:effectLst/>
                <a:latin typeface="ReithSans"/>
              </a:rPr>
              <a:t> </a:t>
            </a:r>
            <a:r>
              <a:rPr kumimoji="0" lang="en-US" altLang="en-US" b="1" i="0" u="none" strike="noStrike" cap="none" normalizeH="0" baseline="0" dirty="0" smtClean="0">
                <a:ln>
                  <a:noFill/>
                </a:ln>
                <a:solidFill>
                  <a:srgbClr val="BDBDBD"/>
                </a:solidFill>
                <a:effectLst/>
                <a:latin typeface="ReithSans"/>
              </a:rPr>
              <a:t> </a:t>
            </a:r>
            <a:endParaRPr kumimoji="0" lang="en-US" altLang="en-US" b="1" i="0" u="none" strike="noStrike" cap="none" normalizeH="0" baseline="0" dirty="0" smtClean="0">
              <a:ln>
                <a:noFill/>
              </a:ln>
              <a:solidFill>
                <a:srgbClr val="1E1E1E"/>
              </a:solidFill>
              <a:effectLst/>
              <a:latin typeface="Reith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50200" b="1" i="0" u="none" strike="noStrike" cap="none" normalizeH="0" baseline="0" dirty="0" smtClean="0">
                <a:ln>
                  <a:noFill/>
                </a:ln>
                <a:solidFill>
                  <a:srgbClr val="1E1E1E"/>
                </a:solidFill>
                <a:effectLst/>
                <a:latin typeface="ReithSans"/>
              </a:rPr>
              <a:t>What should I do if I feel unwell?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BDBDBD"/>
                </a:solidFill>
                <a:effectLst/>
                <a:latin typeface="ReithSans"/>
              </a:rPr>
              <a:t>  </a:t>
            </a:r>
            <a:r>
              <a:rPr kumimoji="0" lang="en-US" altLang="en-US" sz="72000" b="1" i="0" u="none" strike="noStrike" cap="none" normalizeH="0" baseline="0" dirty="0" smtClean="0">
                <a:ln>
                  <a:noFill/>
                </a:ln>
                <a:solidFill>
                  <a:srgbClr val="BDBDBD"/>
                </a:solidFill>
                <a:effectLst/>
                <a:latin typeface="ReithSans"/>
              </a:rPr>
              <a:t> </a:t>
            </a:r>
            <a:r>
              <a:rPr kumimoji="0" lang="en-US" altLang="en-US" b="1" i="0" u="none" strike="noStrike" cap="none" normalizeH="0" baseline="0" dirty="0" smtClean="0">
                <a:ln>
                  <a:noFill/>
                </a:ln>
                <a:solidFill>
                  <a:srgbClr val="BDBDBD"/>
                </a:solidFill>
                <a:effectLst/>
                <a:latin typeface="ReithSans"/>
              </a:rPr>
              <a:t>   </a:t>
            </a:r>
            <a:r>
              <a:rPr kumimoji="0" lang="en-US" altLang="en-US" sz="63000" b="1" i="0" u="none" strike="noStrike" cap="none" normalizeH="0" baseline="0" dirty="0" smtClean="0">
                <a:ln>
                  <a:noFill/>
                </a:ln>
                <a:solidFill>
                  <a:srgbClr val="BDBDBD"/>
                </a:solidFill>
                <a:effectLst/>
                <a:latin typeface="ReithSans"/>
              </a:rPr>
              <a:t> </a:t>
            </a:r>
            <a:r>
              <a:rPr kumimoji="0" lang="en-US" altLang="en-US" b="1" i="0" u="none" strike="noStrike" cap="none" normalizeH="0" baseline="0" dirty="0" smtClean="0">
                <a:ln>
                  <a:noFill/>
                </a:ln>
                <a:solidFill>
                  <a:srgbClr val="BDBDBD"/>
                </a:solidFill>
                <a:effectLst/>
                <a:latin typeface="ReithSans"/>
              </a:rPr>
              <a:t>   </a:t>
            </a:r>
            <a:r>
              <a:rPr kumimoji="0" lang="en-US" altLang="en-US" sz="72000" b="1" i="0" u="none" strike="noStrike" cap="none" normalizeH="0" baseline="0" dirty="0" smtClean="0">
                <a:ln>
                  <a:noFill/>
                </a:ln>
                <a:solidFill>
                  <a:srgbClr val="BDBDBD"/>
                </a:solidFill>
                <a:effectLst/>
                <a:latin typeface="ReithSans"/>
              </a:rPr>
              <a:t> </a:t>
            </a:r>
            <a:r>
              <a:rPr kumimoji="0" lang="en-US" altLang="en-US" b="1" i="0" u="none" strike="noStrike" cap="none" normalizeH="0" baseline="0" dirty="0" smtClean="0">
                <a:ln>
                  <a:noFill/>
                </a:ln>
                <a:solidFill>
                  <a:srgbClr val="BDBDBD"/>
                </a:solidFill>
                <a:effectLst/>
                <a:latin typeface="ReithSans"/>
              </a:rPr>
              <a:t> </a:t>
            </a:r>
          </a:p>
        </p:txBody>
      </p:sp>
      <p:pic>
        <p:nvPicPr>
          <p:cNvPr id="1026" name="Picture 2" descr="Three images giving government advice: Wash your hands, Use a tissue for coughs, avoid touching your f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38975288"/>
            <a:ext cx="9296400" cy="52292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resentational white spa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99943438"/>
            <a:ext cx="5943600"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ext reads: Wash hands for about 20 seconds with soap and hot water or use a sanitiser g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99943438"/>
            <a:ext cx="10287000" cy="1238250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5" descr="Presentational white space"/>
          <p:cNvSpPr>
            <a:spLocks noChangeAspect="1" noChangeArrowheads="1"/>
          </p:cNvSpPr>
          <p:nvPr/>
        </p:nvSpPr>
        <p:spPr bwMode="auto">
          <a:xfrm>
            <a:off x="2752725" y="-499943438"/>
            <a:ext cx="5943600" cy="9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6" descr="Text reads: Use a tissue for coughs and sneezes"/>
          <p:cNvSpPr>
            <a:spLocks noChangeAspect="1" noChangeArrowheads="1"/>
          </p:cNvSpPr>
          <p:nvPr/>
        </p:nvSpPr>
        <p:spPr bwMode="auto">
          <a:xfrm>
            <a:off x="0" y="-487887963"/>
            <a:ext cx="10287000" cy="1238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7" descr="Text reads: If you don't have a tissue, use your sleeve"/>
          <p:cNvSpPr>
            <a:spLocks noChangeAspect="1" noChangeArrowheads="1"/>
          </p:cNvSpPr>
          <p:nvPr/>
        </p:nvSpPr>
        <p:spPr bwMode="auto">
          <a:xfrm>
            <a:off x="2752725" y="-487887963"/>
            <a:ext cx="10287000" cy="1238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8" descr="Text reads: Avoid touching your eyes, nose and mouth with unwashed hands"/>
          <p:cNvSpPr>
            <a:spLocks noChangeAspect="1" noChangeArrowheads="1"/>
          </p:cNvSpPr>
          <p:nvPr/>
        </p:nvSpPr>
        <p:spPr bwMode="auto">
          <a:xfrm>
            <a:off x="5505450" y="-487887963"/>
            <a:ext cx="10287000" cy="1238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9" descr="Text reads: Avoid close contact with people who are unwell"/>
          <p:cNvSpPr>
            <a:spLocks noChangeAspect="1" noChangeArrowheads="1"/>
          </p:cNvSpPr>
          <p:nvPr/>
        </p:nvSpPr>
        <p:spPr bwMode="auto">
          <a:xfrm>
            <a:off x="8258175" y="-487887963"/>
            <a:ext cx="10287000" cy="1238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Presentational white space"/>
          <p:cNvSpPr>
            <a:spLocks noChangeAspect="1" noChangeArrowheads="1"/>
          </p:cNvSpPr>
          <p:nvPr/>
        </p:nvSpPr>
        <p:spPr bwMode="auto">
          <a:xfrm>
            <a:off x="11010900" y="-487887963"/>
            <a:ext cx="5943600" cy="9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1" descr="Presentational white space"/>
          <p:cNvSpPr>
            <a:spLocks noChangeAspect="1" noChangeArrowheads="1"/>
          </p:cNvSpPr>
          <p:nvPr/>
        </p:nvSpPr>
        <p:spPr bwMode="auto">
          <a:xfrm>
            <a:off x="0" y="248472325"/>
            <a:ext cx="5943600" cy="9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2" descr="Text reads: If you think you might have the virus, these are the symptoms to look out for"/>
          <p:cNvSpPr>
            <a:spLocks noChangeAspect="1" noChangeArrowheads="1"/>
          </p:cNvSpPr>
          <p:nvPr/>
        </p:nvSpPr>
        <p:spPr bwMode="auto">
          <a:xfrm>
            <a:off x="0" y="248472325"/>
            <a:ext cx="10287000" cy="1238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13" descr="Presentational white space"/>
          <p:cNvSpPr>
            <a:spLocks noChangeAspect="1" noChangeArrowheads="1"/>
          </p:cNvSpPr>
          <p:nvPr/>
        </p:nvSpPr>
        <p:spPr bwMode="auto">
          <a:xfrm>
            <a:off x="2752725" y="248472325"/>
            <a:ext cx="5943600" cy="9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14" descr="Text reads: Ring 111 if you are in the UK, do NOT go to a GP surgery, pharmarcy or hospital"/>
          <p:cNvSpPr>
            <a:spLocks noChangeAspect="1" noChangeArrowheads="1"/>
          </p:cNvSpPr>
          <p:nvPr/>
        </p:nvSpPr>
        <p:spPr bwMode="auto">
          <a:xfrm>
            <a:off x="0" y="1328004075"/>
            <a:ext cx="10287000" cy="11430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15" descr="Presentational white space"/>
          <p:cNvSpPr>
            <a:spLocks noChangeAspect="1" noChangeArrowheads="1"/>
          </p:cNvSpPr>
          <p:nvPr/>
        </p:nvSpPr>
        <p:spPr bwMode="auto">
          <a:xfrm>
            <a:off x="2540000" y="1328004075"/>
            <a:ext cx="5943600" cy="9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AutoShape 16" descr="Text reads: you may be asked to stay at home"/>
          <p:cNvSpPr>
            <a:spLocks noChangeAspect="1" noChangeArrowheads="1"/>
          </p:cNvSpPr>
          <p:nvPr/>
        </p:nvSpPr>
        <p:spPr bwMode="auto">
          <a:xfrm>
            <a:off x="2540000" y="1328004075"/>
            <a:ext cx="10287000" cy="10001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AutoShape 17" descr="Presentational white space"/>
          <p:cNvSpPr>
            <a:spLocks noChangeAspect="1" noChangeArrowheads="1"/>
          </p:cNvSpPr>
          <p:nvPr/>
        </p:nvSpPr>
        <p:spPr bwMode="auto">
          <a:xfrm>
            <a:off x="4762500" y="1328004075"/>
            <a:ext cx="5943600" cy="9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AutoShape 18" descr="Text reads: You may be tested for the virus at hospital, at a drive-thru testing point, at home"/>
          <p:cNvSpPr>
            <a:spLocks noChangeAspect="1" noChangeArrowheads="1"/>
          </p:cNvSpPr>
          <p:nvPr/>
        </p:nvSpPr>
        <p:spPr bwMode="auto">
          <a:xfrm>
            <a:off x="4762500" y="1328004075"/>
            <a:ext cx="10287000" cy="11430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AutoShape 19" descr="Presentational white space"/>
          <p:cNvSpPr>
            <a:spLocks noChangeAspect="1" noChangeArrowheads="1"/>
          </p:cNvSpPr>
          <p:nvPr/>
        </p:nvSpPr>
        <p:spPr bwMode="auto">
          <a:xfrm>
            <a:off x="7302500" y="1328004075"/>
            <a:ext cx="5943600" cy="9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1" name="Picture 20" descr="Three images giving government advice: Wash your hands, Use a tissue for coughs, avoid touching your face"/>
          <p:cNvPicPr/>
          <p:nvPr/>
        </p:nvPicPr>
        <p:blipFill>
          <a:blip r:embed="rId3">
            <a:extLst>
              <a:ext uri="{28A0092B-C50C-407E-A947-70E740481C1C}">
                <a14:useLocalDpi xmlns:a14="http://schemas.microsoft.com/office/drawing/2010/main" val="0"/>
              </a:ext>
            </a:extLst>
          </a:blip>
          <a:srcRect/>
          <a:stretch>
            <a:fillRect/>
          </a:stretch>
        </p:blipFill>
        <p:spPr bwMode="auto">
          <a:xfrm>
            <a:off x="1447800" y="814387"/>
            <a:ext cx="9296400" cy="5229225"/>
          </a:xfrm>
          <a:prstGeom prst="rect">
            <a:avLst/>
          </a:prstGeom>
          <a:noFill/>
          <a:ln>
            <a:noFill/>
          </a:ln>
        </p:spPr>
      </p:pic>
    </p:spTree>
    <p:extLst>
      <p:ext uri="{BB962C8B-B14F-4D97-AF65-F5344CB8AC3E}">
        <p14:creationId xmlns:p14="http://schemas.microsoft.com/office/powerpoint/2010/main" val="298825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Limiting the Spread</a:t>
            </a:r>
            <a:endParaRPr lang="en-GB" b="1" dirty="0">
              <a:solidFill>
                <a:srgbClr val="7030A0"/>
              </a:solidFill>
              <a:latin typeface="+mn-lt"/>
            </a:endParaRPr>
          </a:p>
        </p:txBody>
      </p:sp>
      <p:sp>
        <p:nvSpPr>
          <p:cNvPr id="3" name="Content Placeholder 2"/>
          <p:cNvSpPr>
            <a:spLocks noGrp="1"/>
          </p:cNvSpPr>
          <p:nvPr>
            <p:ph idx="1"/>
          </p:nvPr>
        </p:nvSpPr>
        <p:spPr/>
        <p:txBody>
          <a:bodyPr>
            <a:normAutofit fontScale="92500" lnSpcReduction="10000"/>
          </a:bodyPr>
          <a:lstStyle/>
          <a:p>
            <a:r>
              <a:rPr lang="en-GB" dirty="0" smtClean="0">
                <a:solidFill>
                  <a:srgbClr val="002060"/>
                </a:solidFill>
              </a:rPr>
              <a:t>The advice around this virus as been about handwashing for at least 20 seconds with soap and hot water (whilst the use of alcohol hand sanitizer is not necessary if proper washing facilities are available it does support</a:t>
            </a:r>
            <a:r>
              <a:rPr lang="en-GB" dirty="0">
                <a:solidFill>
                  <a:srgbClr val="002060"/>
                </a:solidFill>
              </a:rPr>
              <a:t> </a:t>
            </a:r>
            <a:r>
              <a:rPr lang="en-GB" dirty="0" smtClean="0">
                <a:solidFill>
                  <a:srgbClr val="002060"/>
                </a:solidFill>
              </a:rPr>
              <a:t>infection control);</a:t>
            </a:r>
          </a:p>
          <a:p>
            <a:pPr marL="0" indent="0">
              <a:buNone/>
            </a:pPr>
            <a:endParaRPr lang="en-GB" dirty="0" smtClean="0">
              <a:solidFill>
                <a:srgbClr val="002060"/>
              </a:solidFill>
            </a:endParaRPr>
          </a:p>
          <a:p>
            <a:r>
              <a:rPr lang="en-GB" dirty="0" smtClean="0">
                <a:solidFill>
                  <a:srgbClr val="002060"/>
                </a:solidFill>
              </a:rPr>
              <a:t>Language barriers – print out the ‘posters’ available online or go onto </a:t>
            </a:r>
            <a:r>
              <a:rPr lang="en-GB" dirty="0" smtClean="0">
                <a:solidFill>
                  <a:srgbClr val="002060"/>
                </a:solidFill>
                <a:hlinkClick r:id="rId2"/>
              </a:rPr>
              <a:t>www.gov.je</a:t>
            </a:r>
            <a:r>
              <a:rPr lang="en-GB" dirty="0" smtClean="0">
                <a:solidFill>
                  <a:srgbClr val="002060"/>
                </a:solidFill>
              </a:rPr>
              <a:t> where they have advice in Portuguese and Polish;</a:t>
            </a:r>
          </a:p>
          <a:p>
            <a:pPr marL="0" indent="0">
              <a:buNone/>
            </a:pPr>
            <a:endParaRPr lang="en-GB" dirty="0" smtClean="0">
              <a:solidFill>
                <a:srgbClr val="002060"/>
              </a:solidFill>
            </a:endParaRPr>
          </a:p>
          <a:p>
            <a:r>
              <a:rPr lang="en-GB" dirty="0" smtClean="0">
                <a:solidFill>
                  <a:srgbClr val="002060"/>
                </a:solidFill>
              </a:rPr>
              <a:t>Wipe down surfaces – anti-bacterial is not going to have an impact as this is a virus (but it will prevent any additional bacterial infections that may be around) and therefore </a:t>
            </a:r>
            <a:r>
              <a:rPr lang="en-GB" b="1" dirty="0" smtClean="0">
                <a:solidFill>
                  <a:srgbClr val="002060"/>
                </a:solidFill>
              </a:rPr>
              <a:t>alcohol based </a:t>
            </a:r>
            <a:r>
              <a:rPr lang="en-GB" dirty="0" smtClean="0">
                <a:solidFill>
                  <a:srgbClr val="002060"/>
                </a:solidFill>
              </a:rPr>
              <a:t>cleaning products should be used;</a:t>
            </a:r>
          </a:p>
          <a:p>
            <a:pPr marL="0" indent="0">
              <a:buNone/>
            </a:pPr>
            <a:endParaRPr lang="en-GB" dirty="0">
              <a:solidFill>
                <a:srgbClr val="002060"/>
              </a:solidFill>
            </a:endParaRPr>
          </a:p>
        </p:txBody>
      </p:sp>
    </p:spTree>
    <p:extLst>
      <p:ext uri="{BB962C8B-B14F-4D97-AF65-F5344CB8AC3E}">
        <p14:creationId xmlns:p14="http://schemas.microsoft.com/office/powerpoint/2010/main" val="4238436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More…</a:t>
            </a:r>
            <a:endParaRPr lang="en-GB" b="1" dirty="0">
              <a:solidFill>
                <a:srgbClr val="7030A0"/>
              </a:solidFill>
              <a:latin typeface="+mn-lt"/>
            </a:endParaRPr>
          </a:p>
        </p:txBody>
      </p:sp>
      <p:sp>
        <p:nvSpPr>
          <p:cNvPr id="3" name="Content Placeholder 2"/>
          <p:cNvSpPr>
            <a:spLocks noGrp="1"/>
          </p:cNvSpPr>
          <p:nvPr>
            <p:ph idx="1"/>
          </p:nvPr>
        </p:nvSpPr>
        <p:spPr/>
        <p:txBody>
          <a:bodyPr>
            <a:normAutofit fontScale="92500" lnSpcReduction="10000"/>
          </a:bodyPr>
          <a:lstStyle/>
          <a:p>
            <a:r>
              <a:rPr lang="en-GB" sz="3600" dirty="0">
                <a:solidFill>
                  <a:srgbClr val="002060"/>
                </a:solidFill>
              </a:rPr>
              <a:t>Stop (or limit) hot-desking;  If this is not possible then keyboards, and ‘phones should be wiped regularly with alcohol </a:t>
            </a:r>
            <a:r>
              <a:rPr lang="en-GB" sz="3600" dirty="0" smtClean="0">
                <a:solidFill>
                  <a:srgbClr val="002060"/>
                </a:solidFill>
              </a:rPr>
              <a:t>wipes;</a:t>
            </a:r>
          </a:p>
          <a:p>
            <a:r>
              <a:rPr lang="en-GB" sz="3600" dirty="0" smtClean="0">
                <a:solidFill>
                  <a:srgbClr val="002060"/>
                </a:solidFill>
              </a:rPr>
              <a:t>Have tissues available and bins;</a:t>
            </a:r>
          </a:p>
          <a:p>
            <a:r>
              <a:rPr lang="en-GB" sz="3600" dirty="0" smtClean="0">
                <a:solidFill>
                  <a:srgbClr val="002060"/>
                </a:solidFill>
              </a:rPr>
              <a:t>Re-consider any business travel arrangements – are they necessary?</a:t>
            </a:r>
          </a:p>
          <a:p>
            <a:r>
              <a:rPr lang="en-GB" sz="3600" dirty="0" smtClean="0">
                <a:solidFill>
                  <a:srgbClr val="002060"/>
                </a:solidFill>
              </a:rPr>
              <a:t>Generic masks are not necessary and likely to afford limited protection by preventing individuals touching their mouth; </a:t>
            </a:r>
          </a:p>
          <a:p>
            <a:endParaRPr lang="en-GB" sz="3600" dirty="0">
              <a:solidFill>
                <a:srgbClr val="002060"/>
              </a:solidFill>
            </a:endParaRPr>
          </a:p>
          <a:p>
            <a:endParaRPr lang="en-GB" dirty="0"/>
          </a:p>
        </p:txBody>
      </p:sp>
    </p:spTree>
    <p:extLst>
      <p:ext uri="{BB962C8B-B14F-4D97-AF65-F5344CB8AC3E}">
        <p14:creationId xmlns:p14="http://schemas.microsoft.com/office/powerpoint/2010/main" val="2207713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oman standing in front of a statue: Photograph: Quique García/EPA"/>
          <p:cNvPicPr/>
          <p:nvPr/>
        </p:nvPicPr>
        <p:blipFill>
          <a:blip r:embed="rId2">
            <a:extLst>
              <a:ext uri="{28A0092B-C50C-407E-A947-70E740481C1C}">
                <a14:useLocalDpi xmlns:a14="http://schemas.microsoft.com/office/drawing/2010/main" val="0"/>
              </a:ext>
            </a:extLst>
          </a:blip>
          <a:srcRect/>
          <a:stretch>
            <a:fillRect/>
          </a:stretch>
        </p:blipFill>
        <p:spPr bwMode="auto">
          <a:xfrm>
            <a:off x="2290762" y="1147762"/>
            <a:ext cx="7610475" cy="4562475"/>
          </a:xfrm>
          <a:prstGeom prst="rect">
            <a:avLst/>
          </a:prstGeom>
          <a:noFill/>
          <a:ln>
            <a:noFill/>
          </a:ln>
        </p:spPr>
      </p:pic>
    </p:spTree>
    <p:extLst>
      <p:ext uri="{BB962C8B-B14F-4D97-AF65-F5344CB8AC3E}">
        <p14:creationId xmlns:p14="http://schemas.microsoft.com/office/powerpoint/2010/main" val="2255806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mn-lt"/>
              </a:rPr>
              <a:t>Masks …</a:t>
            </a:r>
            <a:endParaRPr lang="en-GB" b="1" dirty="0">
              <a:solidFill>
                <a:srgbClr val="7030A0"/>
              </a:solidFill>
              <a:latin typeface="+mn-lt"/>
            </a:endParaRPr>
          </a:p>
        </p:txBody>
      </p:sp>
      <p:sp>
        <p:nvSpPr>
          <p:cNvPr id="3" name="Content Placeholder 2"/>
          <p:cNvSpPr>
            <a:spLocks noGrp="1"/>
          </p:cNvSpPr>
          <p:nvPr>
            <p:ph idx="1"/>
          </p:nvPr>
        </p:nvSpPr>
        <p:spPr/>
        <p:txBody>
          <a:bodyPr>
            <a:normAutofit/>
          </a:bodyPr>
          <a:lstStyle/>
          <a:p>
            <a:r>
              <a:rPr lang="en-GB" dirty="0"/>
              <a:t>Eric Toner, of the Johns Hopkins University </a:t>
            </a:r>
            <a:r>
              <a:rPr lang="en-GB" dirty="0" err="1"/>
              <a:t>Center</a:t>
            </a:r>
            <a:r>
              <a:rPr lang="en-GB" dirty="0"/>
              <a:t> for Health Security</a:t>
            </a:r>
            <a:r>
              <a:rPr lang="en-GB" dirty="0" smtClean="0"/>
              <a:t>,</a:t>
            </a:r>
          </a:p>
          <a:p>
            <a:pPr marL="0" indent="0">
              <a:buNone/>
            </a:pPr>
            <a:endParaRPr lang="en-GB" dirty="0"/>
          </a:p>
          <a:p>
            <a:endParaRPr lang="en-GB" dirty="0" smtClean="0"/>
          </a:p>
          <a:p>
            <a:pPr marL="0" indent="0">
              <a:buNone/>
            </a:pPr>
            <a:r>
              <a:rPr lang="en-GB" dirty="0"/>
              <a:t>	</a:t>
            </a:r>
            <a:r>
              <a:rPr lang="en-GB" sz="3200" dirty="0" smtClean="0"/>
              <a:t> ‘ there’s </a:t>
            </a:r>
            <a:r>
              <a:rPr lang="en-GB" sz="3200" dirty="0"/>
              <a:t>‘little harm’ in wearing face masks. </a:t>
            </a:r>
            <a:r>
              <a:rPr lang="en-GB" sz="3200" dirty="0" smtClean="0"/>
              <a:t>But </a:t>
            </a:r>
            <a:r>
              <a:rPr lang="en-GB" sz="3200" dirty="0"/>
              <a:t>he </a:t>
            </a:r>
            <a:r>
              <a:rPr lang="en-GB" sz="3200" dirty="0" smtClean="0"/>
              <a:t>	added</a:t>
            </a:r>
            <a:r>
              <a:rPr lang="en-GB" sz="3200" dirty="0"/>
              <a:t>: ‘It’s </a:t>
            </a:r>
            <a:r>
              <a:rPr lang="en-GB" sz="3200" dirty="0" smtClean="0"/>
              <a:t>not </a:t>
            </a:r>
            <a:r>
              <a:rPr lang="en-GB" sz="3200" dirty="0"/>
              <a:t>likely to be very effective in preventing </a:t>
            </a:r>
            <a:r>
              <a:rPr lang="en-GB" sz="3200" dirty="0" smtClean="0"/>
              <a:t>	it</a:t>
            </a:r>
            <a:r>
              <a:rPr lang="en-GB" sz="3200" dirty="0"/>
              <a:t>.’</a:t>
            </a:r>
          </a:p>
          <a:p>
            <a:pPr marL="0" indent="0">
              <a:buNone/>
            </a:pPr>
            <a:endParaRPr lang="en-GB" sz="3200" dirty="0"/>
          </a:p>
        </p:txBody>
      </p:sp>
    </p:spTree>
    <p:extLst>
      <p:ext uri="{BB962C8B-B14F-4D97-AF65-F5344CB8AC3E}">
        <p14:creationId xmlns:p14="http://schemas.microsoft.com/office/powerpoint/2010/main" val="2934906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TotalTime>
  <Words>1542</Words>
  <Application>Microsoft Office PowerPoint</Application>
  <PresentationFormat>Widescreen</PresentationFormat>
  <Paragraphs>132</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Comic Sans MS</vt:lpstr>
      <vt:lpstr>ReithSans</vt:lpstr>
      <vt:lpstr>Office Theme</vt:lpstr>
      <vt:lpstr>Jersey Advisory &amp; Conciliation Service</vt:lpstr>
      <vt:lpstr>Corvid-19/Coronavirus &amp; the Workplace</vt:lpstr>
      <vt:lpstr>Remember…</vt:lpstr>
      <vt:lpstr>Dr Ivan Muscat …</vt:lpstr>
      <vt:lpstr>PowerPoint Presentation</vt:lpstr>
      <vt:lpstr>Limiting the Spread</vt:lpstr>
      <vt:lpstr>More…</vt:lpstr>
      <vt:lpstr>PowerPoint Presentation</vt:lpstr>
      <vt:lpstr>Masks …</vt:lpstr>
      <vt:lpstr>Symptoms</vt:lpstr>
      <vt:lpstr>What to do if someone becomes ill at work.</vt:lpstr>
      <vt:lpstr>More …</vt:lpstr>
      <vt:lpstr>Cleaning Offices (from Gov.je)</vt:lpstr>
      <vt:lpstr>Other Employees …</vt:lpstr>
      <vt:lpstr>However …</vt:lpstr>
      <vt:lpstr>Update 14 March – Over 65s Social Distancing (gov.je)</vt:lpstr>
      <vt:lpstr>More on Social Distancing</vt:lpstr>
      <vt:lpstr>Self Isolation </vt:lpstr>
      <vt:lpstr>Affected Countries</vt:lpstr>
      <vt:lpstr>Travel advice from Chief Minister 14 March 2020</vt:lpstr>
      <vt:lpstr>More on Self-Isolation</vt:lpstr>
      <vt:lpstr>Business Continuity</vt:lpstr>
      <vt:lpstr>More …</vt:lpstr>
      <vt:lpstr>Working From Home</vt:lpstr>
      <vt:lpstr>Closing the Workplace</vt:lpstr>
      <vt:lpstr>Remember …</vt:lpstr>
      <vt:lpstr>Schools Closure</vt:lpstr>
      <vt:lpstr>Salary and Benefits etc</vt:lpstr>
      <vt:lpstr>However …</vt:lpstr>
      <vt:lpstr>Zero Hour Contracts</vt:lpstr>
      <vt:lpstr>Things to Do Now …</vt:lpstr>
      <vt:lpstr>More …</vt:lpstr>
    </vt:vector>
  </TitlesOfParts>
  <Company>Logicalis Guernsey Limited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Jersey Advisory &amp; Conciliation Service</dc:title>
  <dc:creator>Patricia Rowan</dc:creator>
  <cp:lastModifiedBy>Patricia Rowan</cp:lastModifiedBy>
  <cp:revision>50</cp:revision>
  <dcterms:created xsi:type="dcterms:W3CDTF">2020-03-10T07:57:40Z</dcterms:created>
  <dcterms:modified xsi:type="dcterms:W3CDTF">2020-03-15T10:27:24Z</dcterms:modified>
</cp:coreProperties>
</file>